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2"/>
  </p:notesMasterIdLst>
  <p:sldIdLst>
    <p:sldId id="256" r:id="rId2"/>
    <p:sldId id="394" r:id="rId3"/>
    <p:sldId id="395" r:id="rId4"/>
    <p:sldId id="259" r:id="rId5"/>
    <p:sldId id="397" r:id="rId6"/>
    <p:sldId id="396" r:id="rId7"/>
    <p:sldId id="450" r:id="rId8"/>
    <p:sldId id="305" r:id="rId9"/>
    <p:sldId id="452" r:id="rId10"/>
    <p:sldId id="265" r:id="rId11"/>
    <p:sldId id="266" r:id="rId12"/>
    <p:sldId id="267" r:id="rId13"/>
    <p:sldId id="453" r:id="rId14"/>
    <p:sldId id="269" r:id="rId15"/>
    <p:sldId id="270" r:id="rId16"/>
    <p:sldId id="271" r:id="rId17"/>
    <p:sldId id="272" r:id="rId18"/>
    <p:sldId id="454" r:id="rId19"/>
    <p:sldId id="455" r:id="rId20"/>
    <p:sldId id="456" r:id="rId21"/>
    <p:sldId id="457" r:id="rId22"/>
    <p:sldId id="458" r:id="rId23"/>
    <p:sldId id="459" r:id="rId24"/>
    <p:sldId id="460" r:id="rId25"/>
    <p:sldId id="461" r:id="rId26"/>
    <p:sldId id="462" r:id="rId27"/>
    <p:sldId id="467" r:id="rId28"/>
    <p:sldId id="463" r:id="rId29"/>
    <p:sldId id="464" r:id="rId30"/>
    <p:sldId id="465" r:id="rId31"/>
    <p:sldId id="466" r:id="rId32"/>
    <p:sldId id="468" r:id="rId33"/>
    <p:sldId id="469" r:id="rId34"/>
    <p:sldId id="470" r:id="rId35"/>
    <p:sldId id="471" r:id="rId36"/>
    <p:sldId id="472" r:id="rId37"/>
    <p:sldId id="473" r:id="rId38"/>
    <p:sldId id="474" r:id="rId39"/>
    <p:sldId id="475" r:id="rId40"/>
    <p:sldId id="476" r:id="rId41"/>
    <p:sldId id="300" r:id="rId42"/>
    <p:sldId id="302" r:id="rId43"/>
    <p:sldId id="303" r:id="rId44"/>
    <p:sldId id="477" r:id="rId45"/>
    <p:sldId id="479" r:id="rId46"/>
    <p:sldId id="480" r:id="rId47"/>
    <p:sldId id="481" r:id="rId48"/>
    <p:sldId id="482" r:id="rId49"/>
    <p:sldId id="478" r:id="rId50"/>
    <p:sldId id="392" r:id="rId5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858"/>
    <p:restoredTop sz="94663"/>
  </p:normalViewPr>
  <p:slideViewPr>
    <p:cSldViewPr snapToGrid="0" snapToObjects="1">
      <p:cViewPr varScale="1">
        <p:scale>
          <a:sx n="105" d="100"/>
          <a:sy n="105" d="100"/>
        </p:scale>
        <p:origin x="200" y="4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8B80C9-F4E7-F640-8BB6-F4137744A39D}" type="datetimeFigureOut">
              <a:rPr lang="en-US" smtClean="0"/>
              <a:t>2/23/21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FD4B61-61E9-A849-8A89-0E86CF3C4B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8392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9C71B-1F61-2A43-97C2-C3BAAB538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E735236-87AA-7049-B70C-8CDF4105F2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026952-97A9-5546-B9D4-6D9502E141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D7FC1-C43D-824E-80D4-962C390CC0D3}" type="datetimeFigureOut">
              <a:rPr lang="en-US" smtClean="0"/>
              <a:t>2/23/21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7A1C1D-76D5-5141-94DA-3DA41E4A27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4450A1-F00D-874D-ADA2-F0E477984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6339C-7D6B-E443-801D-A75543A633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089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3EA38E-1894-5F4C-89A6-030C9A61E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EAA10C-727F-8B4C-B39F-ABA073D331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AE2365-2E8F-E14B-B7BC-49B355824E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D7FC1-C43D-824E-80D4-962C390CC0D3}" type="datetimeFigureOut">
              <a:rPr lang="en-US" smtClean="0"/>
              <a:t>2/23/21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A1A610-F17A-514C-A764-BD9410C48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B88783-CEED-0B47-A411-D70A20338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6339C-7D6B-E443-801D-A75543A633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3267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6C5B93-6826-BF40-BCFE-2EDEA93FEFC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41C55F9-3A6F-C643-A4B6-9AF0FDC5FE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6DF24A-05D7-7E4A-8025-B5C07B1819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D7FC1-C43D-824E-80D4-962C390CC0D3}" type="datetimeFigureOut">
              <a:rPr lang="en-US" smtClean="0"/>
              <a:t>2/23/21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8247FF-4173-4946-AE74-3453AD355E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5B5E0-6B90-4E48-A53F-F896475CB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6339C-7D6B-E443-801D-A75543A633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2793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rgbClr val="FFCB05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100" dirty="0"/>
              <a:t>Justin</a:t>
            </a:r>
            <a:r>
              <a:rPr spc="-185" dirty="0"/>
              <a:t> </a:t>
            </a:r>
            <a:r>
              <a:rPr spc="-130" dirty="0"/>
              <a:t>Johnson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rgbClr val="FFCB05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95" dirty="0"/>
              <a:t>September </a:t>
            </a:r>
            <a:r>
              <a:rPr spc="-90" dirty="0"/>
              <a:t>21,</a:t>
            </a:r>
            <a:r>
              <a:rPr spc="-180" dirty="0"/>
              <a:t> </a:t>
            </a:r>
            <a:r>
              <a:rPr spc="-105" dirty="0"/>
              <a:t>2020</a:t>
            </a:r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rgbClr val="FFCB05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90" dirty="0"/>
              <a:t>Lecture </a:t>
            </a:r>
            <a:r>
              <a:rPr spc="-100" dirty="0"/>
              <a:t>6 </a:t>
            </a:r>
            <a:r>
              <a:rPr spc="-55" dirty="0"/>
              <a:t>-</a:t>
            </a:r>
            <a:r>
              <a:rPr spc="-195" dirty="0"/>
              <a:t> </a:t>
            </a:r>
            <a:fld id="{81D60167-4931-47E6-BA6A-407CBD079E47}" type="slidenum">
              <a:rPr spc="-100" dirty="0"/>
              <a:t>‹#›</a:t>
            </a:fld>
            <a:endParaRPr spc="-100" dirty="0"/>
          </a:p>
        </p:txBody>
      </p:sp>
    </p:spTree>
    <p:extLst>
      <p:ext uri="{BB962C8B-B14F-4D97-AF65-F5344CB8AC3E}">
        <p14:creationId xmlns:p14="http://schemas.microsoft.com/office/powerpoint/2010/main" val="11849204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6939" y="337819"/>
            <a:ext cx="4911090" cy="5740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rgbClr val="FFCB05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100" dirty="0"/>
              <a:t>Justin</a:t>
            </a:r>
            <a:r>
              <a:rPr spc="-185" dirty="0"/>
              <a:t> </a:t>
            </a:r>
            <a:r>
              <a:rPr spc="-130" dirty="0"/>
              <a:t>Johnson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rgbClr val="FFCB05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95" dirty="0"/>
              <a:t>September </a:t>
            </a:r>
            <a:r>
              <a:rPr spc="-90" dirty="0"/>
              <a:t>21,</a:t>
            </a:r>
            <a:r>
              <a:rPr spc="-180" dirty="0"/>
              <a:t> </a:t>
            </a:r>
            <a:r>
              <a:rPr spc="-105" dirty="0"/>
              <a:t>2020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rgbClr val="FFCB05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90" dirty="0"/>
              <a:t>Lecture </a:t>
            </a:r>
            <a:r>
              <a:rPr spc="-100" dirty="0"/>
              <a:t>6 </a:t>
            </a:r>
            <a:r>
              <a:rPr spc="-55" dirty="0"/>
              <a:t>-</a:t>
            </a:r>
            <a:r>
              <a:rPr spc="-195" dirty="0"/>
              <a:t> </a:t>
            </a:r>
            <a:fld id="{81D60167-4931-47E6-BA6A-407CBD079E47}" type="slidenum">
              <a:rPr spc="-100" dirty="0"/>
              <a:t>‹#›</a:t>
            </a:fld>
            <a:endParaRPr spc="-100" dirty="0"/>
          </a:p>
        </p:txBody>
      </p:sp>
    </p:spTree>
    <p:extLst>
      <p:ext uri="{BB962C8B-B14F-4D97-AF65-F5344CB8AC3E}">
        <p14:creationId xmlns:p14="http://schemas.microsoft.com/office/powerpoint/2010/main" val="27876209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8A47A-FB15-D445-A701-D800A5B46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CAB4DF-CDB7-7746-BCBB-303BFAF7DF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FE9EA2-F87A-8949-B987-DDFF52C537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D7FC1-C43D-824E-80D4-962C390CC0D3}" type="datetimeFigureOut">
              <a:rPr lang="en-US" smtClean="0"/>
              <a:t>2/23/21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572CC8-A291-EC41-82B9-7410DA7870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2E91A4-AFE5-A94D-893C-9C82882C8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6339C-7D6B-E443-801D-A75543A633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7580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70A02-3314-3646-B569-16B7997B8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87AB44-C056-FE44-B302-A0C21249BB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B4581B-71D5-2A4A-AB11-8D8F3F42BE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D7FC1-C43D-824E-80D4-962C390CC0D3}" type="datetimeFigureOut">
              <a:rPr lang="en-US" smtClean="0"/>
              <a:t>2/23/21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776375-5F79-F741-B4F5-FA47D1AAEC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103981-D1D1-AD4D-9AF9-11A158BA8D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6339C-7D6B-E443-801D-A75543A633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5263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E4BE39-69D2-0A48-80C1-AE03BCE0F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11E506-C071-5C48-A56E-4DC0C92FCF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1D374B-9B9F-B445-960D-60E7832C81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960D93-357A-3F4F-9365-071FD9E027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D7FC1-C43D-824E-80D4-962C390CC0D3}" type="datetimeFigureOut">
              <a:rPr lang="en-US" smtClean="0"/>
              <a:t>2/23/21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52C7BE-DC57-404C-9456-42D22B188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BC68B5-87E1-1A43-B9C1-5AE5A7788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6339C-7D6B-E443-801D-A75543A633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409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4EB1A2-5AA7-4C4F-B147-5F5FFC5461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BC53F8-DEBC-024A-8F1C-B3E2324BE1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13B241-2D88-EC40-A47E-EE2B61C147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22C56E-BB39-CF43-82F8-DBB676D60B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A7C22B3-C03F-FF44-9EDA-88244A95AA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9261A9-A06F-C648-80E9-1A598CD9D6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D7FC1-C43D-824E-80D4-962C390CC0D3}" type="datetimeFigureOut">
              <a:rPr lang="en-US" smtClean="0"/>
              <a:t>2/23/21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DF4B806-BC3D-AC43-95A4-21CDBA3AE4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B56EADC-DDF1-FC4E-A6DE-6823B9477A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6339C-7D6B-E443-801D-A75543A633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4694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956F51-A6D6-0A4D-A852-26C139716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91C8E0-76C4-A749-9A8E-11C3DDC1AE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D7FC1-C43D-824E-80D4-962C390CC0D3}" type="datetimeFigureOut">
              <a:rPr lang="en-US" smtClean="0"/>
              <a:t>2/23/21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2B6D7A-0920-3249-BC07-CD4A6182B6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18879F-2DB6-6E44-892A-30F556ABD2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6339C-7D6B-E443-801D-A75543A633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269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1E4EDED-BCB6-3A4B-B4A2-F2B8984CA4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D7FC1-C43D-824E-80D4-962C390CC0D3}" type="datetimeFigureOut">
              <a:rPr lang="en-US" smtClean="0"/>
              <a:t>2/23/21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B513677-E392-8E48-BBED-CC3C7DE811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96111B-0BC3-3843-9D4F-BA2BE3AFF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6339C-7D6B-E443-801D-A75543A633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9282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D02020-048B-E140-AFF0-594192BE55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C7F7E0-EDED-4248-BC4B-6767418C43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2AA594-223C-C345-90C6-6BFB6DCD28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0F67ED-49AB-4941-827D-F18BA482E8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D7FC1-C43D-824E-80D4-962C390CC0D3}" type="datetimeFigureOut">
              <a:rPr lang="en-US" smtClean="0"/>
              <a:t>2/23/21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342C57-D178-DE4E-AD47-5C04929043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FC8B8A-6909-384D-8883-1E2416BCB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6339C-7D6B-E443-801D-A75543A633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3403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1F5B46-C579-1644-8737-D65F818DC7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8C4E5D9-6E37-BC45-B568-545717DD5E1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60393C-3786-FF40-9245-1E879CA5B4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7D41C5-50E6-234C-9637-3FB88A2A89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D7FC1-C43D-824E-80D4-962C390CC0D3}" type="datetimeFigureOut">
              <a:rPr lang="en-US" smtClean="0"/>
              <a:t>2/23/21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644DA1-C858-1B47-95A0-537AE024BB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A8E617-AC7F-2F44-8F0B-BDDC49D3B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6339C-7D6B-E443-801D-A75543A633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5899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8811803-AA81-5646-A31F-0226BB471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A7335B-8165-254C-9161-61E2F43CCD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32542E-EE4B-EC46-A460-7527B19EEC1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0D7FC1-C43D-824E-80D4-962C390CC0D3}" type="datetimeFigureOut">
              <a:rPr lang="en-US" smtClean="0"/>
              <a:t>2/23/21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D95B0E-69EE-5E4F-BA59-7AF85F3572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2E17E8-E252-3D41-901F-5E75B83C04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86339C-7D6B-E443-801D-A75543A633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4185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CC3840-A986-5247-80D9-3D63CC14A9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87085"/>
            <a:ext cx="9144000" cy="1134232"/>
          </a:xfrm>
        </p:spPr>
        <p:txBody>
          <a:bodyPr>
            <a:normAutofit/>
          </a:bodyPr>
          <a:lstStyle/>
          <a:p>
            <a:r>
              <a:rPr lang="en-US" sz="5400" dirty="0"/>
              <a:t>ECE 884 Deep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004303F-454F-4F4F-ADBF-FC659284641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Lecture 11: Backpropagation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E0345C02-444A-5C4B-9396-427BBB968498}"/>
              </a:ext>
            </a:extLst>
          </p:cNvPr>
          <p:cNvSpPr txBox="1">
            <a:spLocks/>
          </p:cNvSpPr>
          <p:nvPr/>
        </p:nvSpPr>
        <p:spPr>
          <a:xfrm>
            <a:off x="3875314" y="4603524"/>
            <a:ext cx="3842657" cy="5671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dirty="0"/>
              <a:t>02/23/2021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5385092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6939" y="177291"/>
            <a:ext cx="3577590" cy="1181100"/>
          </a:xfrm>
          <a:prstGeom prst="rect">
            <a:avLst/>
          </a:prstGeom>
        </p:spPr>
        <p:txBody>
          <a:bodyPr vert="horz" wrap="square" lIns="0" tIns="83820" rIns="0" bIns="0" rtlCol="0">
            <a:spAutoFit/>
          </a:bodyPr>
          <a:lstStyle/>
          <a:p>
            <a:pPr marL="12700" marR="5080">
              <a:lnSpc>
                <a:spcPts val="4300"/>
              </a:lnSpc>
              <a:spcBef>
                <a:spcPts val="660"/>
              </a:spcBef>
            </a:pPr>
            <a:r>
              <a:rPr sz="4000" spc="-204" dirty="0">
                <a:latin typeface="Arial"/>
                <a:cs typeface="Arial"/>
              </a:rPr>
              <a:t>Backpropagation:  </a:t>
            </a:r>
            <a:r>
              <a:rPr sz="4000" spc="-240" dirty="0">
                <a:latin typeface="Arial"/>
                <a:cs typeface="Arial"/>
              </a:rPr>
              <a:t>Simple</a:t>
            </a:r>
            <a:r>
              <a:rPr sz="4000" spc="-235" dirty="0">
                <a:latin typeface="Arial"/>
                <a:cs typeface="Arial"/>
              </a:rPr>
              <a:t> </a:t>
            </a:r>
            <a:r>
              <a:rPr sz="4000" spc="-295" dirty="0">
                <a:latin typeface="Arial"/>
                <a:cs typeface="Arial"/>
              </a:rPr>
              <a:t>Example</a:t>
            </a:r>
            <a:endParaRPr sz="40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529071" y="600455"/>
            <a:ext cx="6016752" cy="27462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526476" y="597714"/>
            <a:ext cx="6022340" cy="2751455"/>
          </a:xfrm>
          <a:custGeom>
            <a:avLst/>
            <a:gdLst/>
            <a:ahLst/>
            <a:cxnLst/>
            <a:rect l="l" t="t" r="r" b="b"/>
            <a:pathLst>
              <a:path w="6022340" h="2751454">
                <a:moveTo>
                  <a:pt x="0" y="0"/>
                </a:moveTo>
                <a:lnTo>
                  <a:pt x="6022225" y="0"/>
                </a:lnTo>
                <a:lnTo>
                  <a:pt x="6022225" y="2751111"/>
                </a:lnTo>
                <a:lnTo>
                  <a:pt x="0" y="2751111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792637" y="1004138"/>
            <a:ext cx="500380" cy="351155"/>
          </a:xfrm>
          <a:custGeom>
            <a:avLst/>
            <a:gdLst/>
            <a:ahLst/>
            <a:cxnLst/>
            <a:rect l="l" t="t" r="r" b="b"/>
            <a:pathLst>
              <a:path w="500379" h="351155">
                <a:moveTo>
                  <a:pt x="0" y="0"/>
                </a:moveTo>
                <a:lnTo>
                  <a:pt x="499870" y="0"/>
                </a:lnTo>
                <a:lnTo>
                  <a:pt x="499870" y="351109"/>
                </a:lnTo>
                <a:lnTo>
                  <a:pt x="0" y="35110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889445" y="2015608"/>
            <a:ext cx="500380" cy="351155"/>
          </a:xfrm>
          <a:custGeom>
            <a:avLst/>
            <a:gdLst/>
            <a:ahLst/>
            <a:cxnLst/>
            <a:rect l="l" t="t" r="r" b="b"/>
            <a:pathLst>
              <a:path w="500379" h="351155">
                <a:moveTo>
                  <a:pt x="0" y="0"/>
                </a:moveTo>
                <a:lnTo>
                  <a:pt x="499869" y="0"/>
                </a:lnTo>
                <a:lnTo>
                  <a:pt x="499869" y="351109"/>
                </a:lnTo>
                <a:lnTo>
                  <a:pt x="0" y="35110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379297" y="1538066"/>
            <a:ext cx="500380" cy="351155"/>
          </a:xfrm>
          <a:custGeom>
            <a:avLst/>
            <a:gdLst/>
            <a:ahLst/>
            <a:cxnLst/>
            <a:rect l="l" t="t" r="r" b="b"/>
            <a:pathLst>
              <a:path w="500379" h="351155">
                <a:moveTo>
                  <a:pt x="0" y="0"/>
                </a:moveTo>
                <a:lnTo>
                  <a:pt x="499869" y="0"/>
                </a:lnTo>
                <a:lnTo>
                  <a:pt x="499869" y="351108"/>
                </a:lnTo>
                <a:lnTo>
                  <a:pt x="0" y="35110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816028" y="2262376"/>
            <a:ext cx="500380" cy="351155"/>
          </a:xfrm>
          <a:custGeom>
            <a:avLst/>
            <a:gdLst/>
            <a:ahLst/>
            <a:cxnLst/>
            <a:rect l="l" t="t" r="r" b="b"/>
            <a:pathLst>
              <a:path w="500379" h="351155">
                <a:moveTo>
                  <a:pt x="0" y="0"/>
                </a:moveTo>
                <a:lnTo>
                  <a:pt x="499869" y="0"/>
                </a:lnTo>
                <a:lnTo>
                  <a:pt x="499869" y="351109"/>
                </a:lnTo>
                <a:lnTo>
                  <a:pt x="0" y="35110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792637" y="3087129"/>
            <a:ext cx="500380" cy="210820"/>
          </a:xfrm>
          <a:custGeom>
            <a:avLst/>
            <a:gdLst/>
            <a:ahLst/>
            <a:cxnLst/>
            <a:rect l="l" t="t" r="r" b="b"/>
            <a:pathLst>
              <a:path w="500379" h="210820">
                <a:moveTo>
                  <a:pt x="0" y="0"/>
                </a:moveTo>
                <a:lnTo>
                  <a:pt x="499870" y="0"/>
                </a:lnTo>
                <a:lnTo>
                  <a:pt x="499870" y="210745"/>
                </a:lnTo>
                <a:lnTo>
                  <a:pt x="0" y="21074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418352" y="1111507"/>
            <a:ext cx="500380" cy="351155"/>
          </a:xfrm>
          <a:custGeom>
            <a:avLst/>
            <a:gdLst/>
            <a:ahLst/>
            <a:cxnLst/>
            <a:rect l="l" t="t" r="r" b="b"/>
            <a:pathLst>
              <a:path w="500379" h="351155">
                <a:moveTo>
                  <a:pt x="0" y="0"/>
                </a:moveTo>
                <a:lnTo>
                  <a:pt x="499869" y="0"/>
                </a:lnTo>
                <a:lnTo>
                  <a:pt x="499869" y="351109"/>
                </a:lnTo>
                <a:lnTo>
                  <a:pt x="0" y="35110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0937435" y="1857686"/>
            <a:ext cx="500380" cy="351155"/>
          </a:xfrm>
          <a:custGeom>
            <a:avLst/>
            <a:gdLst/>
            <a:ahLst/>
            <a:cxnLst/>
            <a:rect l="l" t="t" r="r" b="b"/>
            <a:pathLst>
              <a:path w="500379" h="351155">
                <a:moveTo>
                  <a:pt x="0" y="0"/>
                </a:moveTo>
                <a:lnTo>
                  <a:pt x="499870" y="0"/>
                </a:lnTo>
                <a:lnTo>
                  <a:pt x="499870" y="351109"/>
                </a:lnTo>
                <a:lnTo>
                  <a:pt x="0" y="35110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895454" y="2613486"/>
            <a:ext cx="500380" cy="347345"/>
          </a:xfrm>
          <a:custGeom>
            <a:avLst/>
            <a:gdLst/>
            <a:ahLst/>
            <a:cxnLst/>
            <a:rect l="l" t="t" r="r" b="b"/>
            <a:pathLst>
              <a:path w="500379" h="347344">
                <a:moveTo>
                  <a:pt x="0" y="0"/>
                </a:moveTo>
                <a:lnTo>
                  <a:pt x="499869" y="0"/>
                </a:lnTo>
                <a:lnTo>
                  <a:pt x="499869" y="347276"/>
                </a:lnTo>
                <a:lnTo>
                  <a:pt x="0" y="347276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889445" y="1595201"/>
            <a:ext cx="500380" cy="347345"/>
          </a:xfrm>
          <a:custGeom>
            <a:avLst/>
            <a:gdLst/>
            <a:ahLst/>
            <a:cxnLst/>
            <a:rect l="l" t="t" r="r" b="b"/>
            <a:pathLst>
              <a:path w="500379" h="347344">
                <a:moveTo>
                  <a:pt x="0" y="0"/>
                </a:moveTo>
                <a:lnTo>
                  <a:pt x="499869" y="0"/>
                </a:lnTo>
                <a:lnTo>
                  <a:pt x="499869" y="347275"/>
                </a:lnTo>
                <a:lnTo>
                  <a:pt x="0" y="34727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893212" y="620836"/>
            <a:ext cx="500380" cy="310515"/>
          </a:xfrm>
          <a:custGeom>
            <a:avLst/>
            <a:gdLst/>
            <a:ahLst/>
            <a:cxnLst/>
            <a:rect l="l" t="t" r="r" b="b"/>
            <a:pathLst>
              <a:path w="500379" h="310515">
                <a:moveTo>
                  <a:pt x="0" y="0"/>
                </a:moveTo>
                <a:lnTo>
                  <a:pt x="499870" y="0"/>
                </a:lnTo>
                <a:lnTo>
                  <a:pt x="499870" y="310169"/>
                </a:lnTo>
                <a:lnTo>
                  <a:pt x="0" y="31016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2" name="Picture 21" descr="Text&#10;&#10;Description automatically generated with low confidence">
            <a:extLst>
              <a:ext uri="{FF2B5EF4-FFF2-40B4-BE49-F238E27FC236}">
                <a16:creationId xmlns:a16="http://schemas.microsoft.com/office/drawing/2014/main" id="{74861FDC-BBCD-CB42-9FF9-C35AABBAC9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780" y="1681641"/>
            <a:ext cx="4589908" cy="667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8494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177291"/>
            <a:ext cx="3577590" cy="1181100"/>
          </a:xfrm>
          <a:prstGeom prst="rect">
            <a:avLst/>
          </a:prstGeom>
        </p:spPr>
        <p:txBody>
          <a:bodyPr vert="horz" wrap="square" lIns="0" tIns="83820" rIns="0" bIns="0" rtlCol="0">
            <a:spAutoFit/>
          </a:bodyPr>
          <a:lstStyle/>
          <a:p>
            <a:pPr marL="12700" marR="5080">
              <a:lnSpc>
                <a:spcPts val="4300"/>
              </a:lnSpc>
              <a:spcBef>
                <a:spcPts val="660"/>
              </a:spcBef>
            </a:pPr>
            <a:r>
              <a:rPr spc="-204" dirty="0"/>
              <a:t>Backpropagation:  </a:t>
            </a:r>
            <a:r>
              <a:rPr spc="-240" dirty="0"/>
              <a:t>Simple</a:t>
            </a:r>
            <a:r>
              <a:rPr spc="-235" dirty="0"/>
              <a:t> </a:t>
            </a:r>
            <a:r>
              <a:rPr spc="-295" dirty="0"/>
              <a:t>Example</a:t>
            </a:r>
          </a:p>
        </p:txBody>
      </p:sp>
      <p:sp>
        <p:nvSpPr>
          <p:cNvPr id="3" name="object 3"/>
          <p:cNvSpPr/>
          <p:nvPr/>
        </p:nvSpPr>
        <p:spPr>
          <a:xfrm>
            <a:off x="5529071" y="600455"/>
            <a:ext cx="6016752" cy="27462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526476" y="597714"/>
            <a:ext cx="6022340" cy="2751455"/>
          </a:xfrm>
          <a:custGeom>
            <a:avLst/>
            <a:gdLst/>
            <a:ahLst/>
            <a:cxnLst/>
            <a:rect l="l" t="t" r="r" b="b"/>
            <a:pathLst>
              <a:path w="6022340" h="2751454">
                <a:moveTo>
                  <a:pt x="0" y="0"/>
                </a:moveTo>
                <a:lnTo>
                  <a:pt x="6022225" y="0"/>
                </a:lnTo>
                <a:lnTo>
                  <a:pt x="6022225" y="2751111"/>
                </a:lnTo>
                <a:lnTo>
                  <a:pt x="0" y="2751111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792637" y="1004138"/>
            <a:ext cx="500380" cy="351155"/>
          </a:xfrm>
          <a:custGeom>
            <a:avLst/>
            <a:gdLst/>
            <a:ahLst/>
            <a:cxnLst/>
            <a:rect l="l" t="t" r="r" b="b"/>
            <a:pathLst>
              <a:path w="500379" h="351155">
                <a:moveTo>
                  <a:pt x="0" y="0"/>
                </a:moveTo>
                <a:lnTo>
                  <a:pt x="499870" y="0"/>
                </a:lnTo>
                <a:lnTo>
                  <a:pt x="499870" y="351109"/>
                </a:lnTo>
                <a:lnTo>
                  <a:pt x="0" y="35110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889445" y="2015608"/>
            <a:ext cx="500380" cy="351155"/>
          </a:xfrm>
          <a:custGeom>
            <a:avLst/>
            <a:gdLst/>
            <a:ahLst/>
            <a:cxnLst/>
            <a:rect l="l" t="t" r="r" b="b"/>
            <a:pathLst>
              <a:path w="500379" h="351155">
                <a:moveTo>
                  <a:pt x="0" y="0"/>
                </a:moveTo>
                <a:lnTo>
                  <a:pt x="499869" y="0"/>
                </a:lnTo>
                <a:lnTo>
                  <a:pt x="499869" y="351109"/>
                </a:lnTo>
                <a:lnTo>
                  <a:pt x="0" y="35110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379297" y="1538066"/>
            <a:ext cx="500380" cy="351155"/>
          </a:xfrm>
          <a:custGeom>
            <a:avLst/>
            <a:gdLst/>
            <a:ahLst/>
            <a:cxnLst/>
            <a:rect l="l" t="t" r="r" b="b"/>
            <a:pathLst>
              <a:path w="500379" h="351155">
                <a:moveTo>
                  <a:pt x="0" y="0"/>
                </a:moveTo>
                <a:lnTo>
                  <a:pt x="499869" y="0"/>
                </a:lnTo>
                <a:lnTo>
                  <a:pt x="499869" y="351108"/>
                </a:lnTo>
                <a:lnTo>
                  <a:pt x="0" y="35110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816028" y="2262376"/>
            <a:ext cx="500380" cy="351155"/>
          </a:xfrm>
          <a:custGeom>
            <a:avLst/>
            <a:gdLst/>
            <a:ahLst/>
            <a:cxnLst/>
            <a:rect l="l" t="t" r="r" b="b"/>
            <a:pathLst>
              <a:path w="500379" h="351155">
                <a:moveTo>
                  <a:pt x="0" y="0"/>
                </a:moveTo>
                <a:lnTo>
                  <a:pt x="499869" y="0"/>
                </a:lnTo>
                <a:lnTo>
                  <a:pt x="499869" y="351109"/>
                </a:lnTo>
                <a:lnTo>
                  <a:pt x="0" y="35110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792637" y="3087129"/>
            <a:ext cx="500380" cy="210820"/>
          </a:xfrm>
          <a:custGeom>
            <a:avLst/>
            <a:gdLst/>
            <a:ahLst/>
            <a:cxnLst/>
            <a:rect l="l" t="t" r="r" b="b"/>
            <a:pathLst>
              <a:path w="500379" h="210820">
                <a:moveTo>
                  <a:pt x="0" y="0"/>
                </a:moveTo>
                <a:lnTo>
                  <a:pt x="499870" y="0"/>
                </a:lnTo>
                <a:lnTo>
                  <a:pt x="499870" y="210745"/>
                </a:lnTo>
                <a:lnTo>
                  <a:pt x="0" y="21074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418352" y="1111507"/>
            <a:ext cx="500380" cy="351155"/>
          </a:xfrm>
          <a:custGeom>
            <a:avLst/>
            <a:gdLst/>
            <a:ahLst/>
            <a:cxnLst/>
            <a:rect l="l" t="t" r="r" b="b"/>
            <a:pathLst>
              <a:path w="500379" h="351155">
                <a:moveTo>
                  <a:pt x="0" y="0"/>
                </a:moveTo>
                <a:lnTo>
                  <a:pt x="499869" y="0"/>
                </a:lnTo>
                <a:lnTo>
                  <a:pt x="499869" y="351109"/>
                </a:lnTo>
                <a:lnTo>
                  <a:pt x="0" y="35110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0937435" y="1857686"/>
            <a:ext cx="500380" cy="351155"/>
          </a:xfrm>
          <a:custGeom>
            <a:avLst/>
            <a:gdLst/>
            <a:ahLst/>
            <a:cxnLst/>
            <a:rect l="l" t="t" r="r" b="b"/>
            <a:pathLst>
              <a:path w="500379" h="351155">
                <a:moveTo>
                  <a:pt x="0" y="0"/>
                </a:moveTo>
                <a:lnTo>
                  <a:pt x="499870" y="0"/>
                </a:lnTo>
                <a:lnTo>
                  <a:pt x="499870" y="351109"/>
                </a:lnTo>
                <a:lnTo>
                  <a:pt x="0" y="35110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9" name="Picture 18" descr="Diagram, text&#10;&#10;Description automatically generated with medium confidence">
            <a:extLst>
              <a:ext uri="{FF2B5EF4-FFF2-40B4-BE49-F238E27FC236}">
                <a16:creationId xmlns:a16="http://schemas.microsoft.com/office/drawing/2014/main" id="{E90D948D-4746-4943-949A-05CB7B452E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123" y="1696113"/>
            <a:ext cx="4792890" cy="1650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4007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Diagram&#10;&#10;Description automatically generated">
            <a:extLst>
              <a:ext uri="{FF2B5EF4-FFF2-40B4-BE49-F238E27FC236}">
                <a16:creationId xmlns:a16="http://schemas.microsoft.com/office/drawing/2014/main" id="{1BE2CE5C-B6F1-EE46-AD9A-8C35F80898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822" y="554635"/>
            <a:ext cx="11515206" cy="4515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6978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Diagram&#10;&#10;Description automatically generated">
            <a:extLst>
              <a:ext uri="{FF2B5EF4-FFF2-40B4-BE49-F238E27FC236}">
                <a16:creationId xmlns:a16="http://schemas.microsoft.com/office/drawing/2014/main" id="{1BE2CE5C-B6F1-EE46-AD9A-8C35F80898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822" y="554635"/>
            <a:ext cx="11515206" cy="4515081"/>
          </a:xfrm>
          <a:prstGeom prst="rect">
            <a:avLst/>
          </a:prstGeom>
        </p:spPr>
      </p:pic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FBF96D6B-FBB9-CF4D-8A65-A5B780F1A4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822" y="4869314"/>
            <a:ext cx="5565411" cy="1690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5661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 descr="Diagram&#10;&#10;Description automatically generated">
            <a:extLst>
              <a:ext uri="{FF2B5EF4-FFF2-40B4-BE49-F238E27FC236}">
                <a16:creationId xmlns:a16="http://schemas.microsoft.com/office/drawing/2014/main" id="{4B438F20-3CFA-304F-A95A-886EB73EB4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4202"/>
            <a:ext cx="12192000" cy="6449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4854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 descr="Diagram&#10;&#10;Description automatically generated">
            <a:extLst>
              <a:ext uri="{FF2B5EF4-FFF2-40B4-BE49-F238E27FC236}">
                <a16:creationId xmlns:a16="http://schemas.microsoft.com/office/drawing/2014/main" id="{DEC95B09-1C6B-B141-ADB3-BD3C7EC438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4528"/>
            <a:ext cx="12192000" cy="6388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3068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 descr="Diagram&#10;&#10;Description automatically generated">
            <a:extLst>
              <a:ext uri="{FF2B5EF4-FFF2-40B4-BE49-F238E27FC236}">
                <a16:creationId xmlns:a16="http://schemas.microsoft.com/office/drawing/2014/main" id="{8754AFB1-E2E2-E447-88B0-D3BFF9F5C2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6256"/>
            <a:ext cx="12192000" cy="6365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2549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 descr="Diagram&#10;&#10;Description automatically generated">
            <a:extLst>
              <a:ext uri="{FF2B5EF4-FFF2-40B4-BE49-F238E27FC236}">
                <a16:creationId xmlns:a16="http://schemas.microsoft.com/office/drawing/2014/main" id="{2D989521-A80D-2047-B780-1D4170EA56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2737"/>
            <a:ext cx="12192000" cy="6352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508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27F08ED8-5BA6-CD49-80B3-CDAB62E502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2187"/>
            <a:ext cx="12192000" cy="643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1523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A13149FA-176D-CA4A-A5FD-DA20E6EB77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6142"/>
            <a:ext cx="12192000" cy="6265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9877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038AB4-B54D-214A-BF3D-DFBAD2E88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of last lecture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CFAEFD-9D02-544D-BCC8-219191577B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(Deep) Neural Networks</a:t>
            </a:r>
          </a:p>
          <a:p>
            <a:pPr lvl="1"/>
            <a:r>
              <a:rPr lang="en-US" dirty="0"/>
              <a:t>Perceptron</a:t>
            </a:r>
          </a:p>
          <a:p>
            <a:pPr lvl="1"/>
            <a:r>
              <a:rPr lang="en-US" dirty="0"/>
              <a:t>Multilayer Perceptron (MLP)</a:t>
            </a:r>
          </a:p>
          <a:p>
            <a:pPr lvl="1"/>
            <a:r>
              <a:rPr lang="en-US" dirty="0"/>
              <a:t>Activation Functions</a:t>
            </a:r>
          </a:p>
          <a:p>
            <a:pPr lvl="1"/>
            <a:r>
              <a:rPr lang="en-US" dirty="0"/>
              <a:t>Why Neural Networks are powerful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70009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91AB4E50-A7F8-5840-AE51-DD79184433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9182"/>
            <a:ext cx="12192000" cy="6439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4773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90CDCB8E-AD72-5146-9381-85D922F7BD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6404"/>
            <a:ext cx="12192000" cy="6342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749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E6B6807B-867E-0C44-A00A-1899A4C516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8452"/>
            <a:ext cx="12192000" cy="6318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4221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E314AB77-09B4-3348-87CF-0907554DBB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9995"/>
            <a:ext cx="12192000" cy="6318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7126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69104B59-62F2-E242-804E-C8D9FBF950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1483"/>
            <a:ext cx="12192000" cy="6295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0731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A124AB5F-DD08-1241-9D2A-E3EEBAB9F7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5165"/>
            <a:ext cx="12192000" cy="6347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811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4C05B32B-5FA1-674D-92C8-59657C845D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4561"/>
            <a:ext cx="12192000" cy="6248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1891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A3E62E49-DD71-D94E-9526-AA19C54FF0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9903"/>
            <a:ext cx="12192000" cy="6478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7326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, venn diagram&#10;&#10;Description automatically generated">
            <a:extLst>
              <a:ext uri="{FF2B5EF4-FFF2-40B4-BE49-F238E27FC236}">
                <a16:creationId xmlns:a16="http://schemas.microsoft.com/office/drawing/2014/main" id="{0F3903CC-5CF4-424A-A639-A8AF12E667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7767"/>
            <a:ext cx="12192000" cy="6282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16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0CAA3524-5C62-E84D-9CA5-DD08B58762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1642"/>
            <a:ext cx="12192000" cy="6634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0209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038AB4-B54D-214A-BF3D-DFBAD2E88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lecture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CFAEFD-9D02-544D-BCC8-219191577B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8601"/>
            <a:ext cx="10515600" cy="435133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Backward Propagation (Backpropagation)</a:t>
            </a:r>
          </a:p>
          <a:p>
            <a:pPr marL="457200" lvl="1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24800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id="{9FC3B2AC-BAB9-F642-9357-1ABC5FA29D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3993"/>
            <a:ext cx="12192000" cy="6110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1113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imeline&#10;&#10;Description automatically generated with medium confidence">
            <a:extLst>
              <a:ext uri="{FF2B5EF4-FFF2-40B4-BE49-F238E27FC236}">
                <a16:creationId xmlns:a16="http://schemas.microsoft.com/office/drawing/2014/main" id="{D599898E-67EE-9646-8479-FDB07C9819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1049"/>
            <a:ext cx="12192000" cy="6175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0504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imeline&#10;&#10;Description automatically generated">
            <a:extLst>
              <a:ext uri="{FF2B5EF4-FFF2-40B4-BE49-F238E27FC236}">
                <a16:creationId xmlns:a16="http://schemas.microsoft.com/office/drawing/2014/main" id="{B237933E-8866-0F45-B081-A2C0480992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7280"/>
            <a:ext cx="12192000" cy="6203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1898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imeline&#10;&#10;Description automatically generated">
            <a:extLst>
              <a:ext uri="{FF2B5EF4-FFF2-40B4-BE49-F238E27FC236}">
                <a16:creationId xmlns:a16="http://schemas.microsoft.com/office/drawing/2014/main" id="{7970A985-AE36-544F-9C2D-D28C9E17C6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5749"/>
            <a:ext cx="12192000" cy="6206502"/>
          </a:xfrm>
          <a:prstGeom prst="rect">
            <a:avLst/>
          </a:prstGeom>
        </p:spPr>
      </p:pic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05B7ACDD-91BC-9844-A69F-2CD4F7FA47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9281" y="5881042"/>
            <a:ext cx="2469531" cy="976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3109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imeline&#10;&#10;Description automatically generated">
            <a:extLst>
              <a:ext uri="{FF2B5EF4-FFF2-40B4-BE49-F238E27FC236}">
                <a16:creationId xmlns:a16="http://schemas.microsoft.com/office/drawing/2014/main" id="{B6FECB68-BED6-7341-BD0E-E557C68B9A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6771"/>
            <a:ext cx="12192000" cy="6044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291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imeline&#10;&#10;Description automatically generated">
            <a:extLst>
              <a:ext uri="{FF2B5EF4-FFF2-40B4-BE49-F238E27FC236}">
                <a16:creationId xmlns:a16="http://schemas.microsoft.com/office/drawing/2014/main" id="{EE1EEBEC-4251-DF48-B8FB-2DEA2E1A3F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4555"/>
            <a:ext cx="12192000" cy="6208889"/>
          </a:xfrm>
          <a:prstGeom prst="rect">
            <a:avLst/>
          </a:prstGeom>
        </p:spPr>
      </p:pic>
      <p:pic>
        <p:nvPicPr>
          <p:cNvPr id="5" name="Picture 4" descr="A picture containing logo&#10;&#10;Description automatically generated">
            <a:extLst>
              <a:ext uri="{FF2B5EF4-FFF2-40B4-BE49-F238E27FC236}">
                <a16:creationId xmlns:a16="http://schemas.microsoft.com/office/drawing/2014/main" id="{D5C7B2B6-C42B-9542-824A-6810DFACF6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0680" y="6028567"/>
            <a:ext cx="4178300" cy="54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7153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27557E92-54D4-9E41-B921-603C00E45B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9231"/>
            <a:ext cx="12192000" cy="6119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12096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3E201164-4075-924F-AEE8-8FD477F893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621"/>
            <a:ext cx="12192000" cy="6578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70116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682F1200-206F-E649-A488-70E37E9A4C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7996"/>
            <a:ext cx="12192000" cy="6082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4270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1C101FAE-EACA-F446-B2B0-A6591F3DDE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0344"/>
            <a:ext cx="12192000" cy="60173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62980CD-7B70-B649-87D1-BD112EB2B3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0249" y="2965867"/>
            <a:ext cx="647700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7261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36050"/>
            <a:ext cx="9581408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190" dirty="0"/>
              <a:t>Forward Propagation of Neural Networks</a:t>
            </a:r>
            <a:endParaRPr spc="-200" dirty="0"/>
          </a:p>
        </p:txBody>
      </p:sp>
      <p:sp>
        <p:nvSpPr>
          <p:cNvPr id="37" name="object 3">
            <a:extLst>
              <a:ext uri="{FF2B5EF4-FFF2-40B4-BE49-F238E27FC236}">
                <a16:creationId xmlns:a16="http://schemas.microsoft.com/office/drawing/2014/main" id="{4C617A48-1DE7-3543-9498-F081C31E0D17}"/>
              </a:ext>
            </a:extLst>
          </p:cNvPr>
          <p:cNvSpPr/>
          <p:nvPr/>
        </p:nvSpPr>
        <p:spPr>
          <a:xfrm>
            <a:off x="6295666" y="1276513"/>
            <a:ext cx="494665" cy="376555"/>
          </a:xfrm>
          <a:custGeom>
            <a:avLst/>
            <a:gdLst/>
            <a:ahLst/>
            <a:cxnLst/>
            <a:rect l="l" t="t" r="r" b="b"/>
            <a:pathLst>
              <a:path w="494665" h="376555">
                <a:moveTo>
                  <a:pt x="373990" y="0"/>
                </a:moveTo>
                <a:lnTo>
                  <a:pt x="368634" y="15280"/>
                </a:lnTo>
                <a:lnTo>
                  <a:pt x="390424" y="24736"/>
                </a:lnTo>
                <a:lnTo>
                  <a:pt x="409164" y="37827"/>
                </a:lnTo>
                <a:lnTo>
                  <a:pt x="437490" y="74910"/>
                </a:lnTo>
                <a:lnTo>
                  <a:pt x="454159" y="124941"/>
                </a:lnTo>
                <a:lnTo>
                  <a:pt x="459715" y="186333"/>
                </a:lnTo>
                <a:lnTo>
                  <a:pt x="458320" y="219534"/>
                </a:lnTo>
                <a:lnTo>
                  <a:pt x="447158" y="276783"/>
                </a:lnTo>
                <a:lnTo>
                  <a:pt x="424760" y="321493"/>
                </a:lnTo>
                <a:lnTo>
                  <a:pt x="390678" y="351656"/>
                </a:lnTo>
                <a:lnTo>
                  <a:pt x="369228" y="361156"/>
                </a:lnTo>
                <a:lnTo>
                  <a:pt x="373990" y="376436"/>
                </a:lnTo>
                <a:lnTo>
                  <a:pt x="425337" y="352351"/>
                </a:lnTo>
                <a:lnTo>
                  <a:pt x="463090" y="310654"/>
                </a:lnTo>
                <a:lnTo>
                  <a:pt x="486307" y="254818"/>
                </a:lnTo>
                <a:lnTo>
                  <a:pt x="494046" y="188318"/>
                </a:lnTo>
                <a:lnTo>
                  <a:pt x="492105" y="153808"/>
                </a:lnTo>
                <a:lnTo>
                  <a:pt x="476577" y="92639"/>
                </a:lnTo>
                <a:lnTo>
                  <a:pt x="445782" y="42844"/>
                </a:lnTo>
                <a:lnTo>
                  <a:pt x="401282" y="9853"/>
                </a:lnTo>
                <a:lnTo>
                  <a:pt x="373990" y="0"/>
                </a:lnTo>
                <a:close/>
              </a:path>
              <a:path w="494665" h="376555">
                <a:moveTo>
                  <a:pt x="120054" y="0"/>
                </a:moveTo>
                <a:lnTo>
                  <a:pt x="68833" y="24135"/>
                </a:lnTo>
                <a:lnTo>
                  <a:pt x="31055" y="65980"/>
                </a:lnTo>
                <a:lnTo>
                  <a:pt x="7763" y="121915"/>
                </a:lnTo>
                <a:lnTo>
                  <a:pt x="0" y="188318"/>
                </a:lnTo>
                <a:lnTo>
                  <a:pt x="1934" y="222901"/>
                </a:lnTo>
                <a:lnTo>
                  <a:pt x="17412" y="284069"/>
                </a:lnTo>
                <a:lnTo>
                  <a:pt x="48133" y="333704"/>
                </a:lnTo>
                <a:lnTo>
                  <a:pt x="92682" y="366595"/>
                </a:lnTo>
                <a:lnTo>
                  <a:pt x="120054" y="376436"/>
                </a:lnTo>
                <a:lnTo>
                  <a:pt x="124816" y="361156"/>
                </a:lnTo>
                <a:lnTo>
                  <a:pt x="103367" y="351656"/>
                </a:lnTo>
                <a:lnTo>
                  <a:pt x="84856" y="338435"/>
                </a:lnTo>
                <a:lnTo>
                  <a:pt x="56654" y="300831"/>
                </a:lnTo>
                <a:lnTo>
                  <a:pt x="39911" y="249684"/>
                </a:lnTo>
                <a:lnTo>
                  <a:pt x="34330" y="186333"/>
                </a:lnTo>
                <a:lnTo>
                  <a:pt x="35725" y="154217"/>
                </a:lnTo>
                <a:lnTo>
                  <a:pt x="46887" y="98506"/>
                </a:lnTo>
                <a:lnTo>
                  <a:pt x="69323" y="54551"/>
                </a:lnTo>
                <a:lnTo>
                  <a:pt x="103702" y="24736"/>
                </a:lnTo>
                <a:lnTo>
                  <a:pt x="125412" y="15280"/>
                </a:lnTo>
                <a:lnTo>
                  <a:pt x="12005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4">
            <a:extLst>
              <a:ext uri="{FF2B5EF4-FFF2-40B4-BE49-F238E27FC236}">
                <a16:creationId xmlns:a16="http://schemas.microsoft.com/office/drawing/2014/main" id="{E4019F80-E655-BC45-9D7F-46DE67214415}"/>
              </a:ext>
            </a:extLst>
          </p:cNvPr>
          <p:cNvSpPr txBox="1"/>
          <p:nvPr/>
        </p:nvSpPr>
        <p:spPr>
          <a:xfrm>
            <a:off x="772662" y="882395"/>
            <a:ext cx="4856480" cy="788036"/>
          </a:xfrm>
          <a:prstGeom prst="rect">
            <a:avLst/>
          </a:prstGeom>
        </p:spPr>
        <p:txBody>
          <a:bodyPr vert="horz" wrap="square" lIns="0" tIns="2927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210"/>
              </a:spcBef>
            </a:pPr>
            <a:r>
              <a:rPr sz="3200" spc="-125" dirty="0">
                <a:latin typeface="Arial"/>
                <a:cs typeface="Arial"/>
              </a:rPr>
              <a:t>2-layer </a:t>
            </a:r>
            <a:r>
              <a:rPr sz="3200" spc="-135" dirty="0">
                <a:latin typeface="Arial"/>
                <a:cs typeface="Arial"/>
              </a:rPr>
              <a:t>Neural</a:t>
            </a:r>
            <a:r>
              <a:rPr sz="3200" spc="-270" dirty="0">
                <a:latin typeface="Arial"/>
                <a:cs typeface="Arial"/>
              </a:rPr>
              <a:t> </a:t>
            </a:r>
            <a:r>
              <a:rPr sz="3200" spc="-80" dirty="0">
                <a:latin typeface="Arial"/>
                <a:cs typeface="Arial"/>
              </a:rPr>
              <a:t>Network</a:t>
            </a:r>
            <a:endParaRPr sz="3200" dirty="0">
              <a:latin typeface="Arial"/>
              <a:cs typeface="Arial"/>
            </a:endParaRPr>
          </a:p>
        </p:txBody>
      </p:sp>
      <p:sp>
        <p:nvSpPr>
          <p:cNvPr id="40" name="object 6">
            <a:extLst>
              <a:ext uri="{FF2B5EF4-FFF2-40B4-BE49-F238E27FC236}">
                <a16:creationId xmlns:a16="http://schemas.microsoft.com/office/drawing/2014/main" id="{C47EE757-952E-1945-85C4-6AD492A4A89C}"/>
              </a:ext>
            </a:extLst>
          </p:cNvPr>
          <p:cNvSpPr txBox="1"/>
          <p:nvPr/>
        </p:nvSpPr>
        <p:spPr>
          <a:xfrm>
            <a:off x="5971216" y="882395"/>
            <a:ext cx="686435" cy="788036"/>
          </a:xfrm>
          <a:prstGeom prst="rect">
            <a:avLst/>
          </a:prstGeom>
        </p:spPr>
        <p:txBody>
          <a:bodyPr vert="horz" wrap="square" lIns="0" tIns="292735" rIns="0" bIns="0" rtlCol="0">
            <a:spAutoFit/>
          </a:bodyPr>
          <a:lstStyle/>
          <a:p>
            <a:pPr marL="52705">
              <a:lnSpc>
                <a:spcPct val="100000"/>
              </a:lnSpc>
              <a:spcBef>
                <a:spcPts val="2305"/>
              </a:spcBef>
              <a:tabLst>
                <a:tab pos="457200" algn="l"/>
              </a:tabLst>
            </a:pPr>
            <a:r>
              <a:rPr sz="3200" spc="-1445" dirty="0">
                <a:latin typeface="Arial Unicode MS"/>
                <a:cs typeface="Arial Unicode MS"/>
              </a:rPr>
              <a:t>𝑓</a:t>
            </a:r>
            <a:r>
              <a:rPr lang="en-US" sz="3200" spc="-1445" dirty="0">
                <a:latin typeface="Arial Unicode MS"/>
                <a:cs typeface="Arial Unicode MS"/>
              </a:rPr>
              <a:t>	</a:t>
            </a:r>
            <a:r>
              <a:rPr lang="en-US" sz="3200" spc="-1500" dirty="0">
                <a:latin typeface="Arial Unicode MS"/>
                <a:cs typeface="Arial Unicode MS"/>
              </a:rPr>
              <a:t>𝑥</a:t>
            </a:r>
            <a:endParaRPr lang="en-US" sz="3200" dirty="0">
              <a:latin typeface="Arial Unicode MS"/>
              <a:cs typeface="Arial Unicode MS"/>
            </a:endParaRPr>
          </a:p>
        </p:txBody>
      </p:sp>
      <p:sp>
        <p:nvSpPr>
          <p:cNvPr id="41" name="object 8">
            <a:extLst>
              <a:ext uri="{FF2B5EF4-FFF2-40B4-BE49-F238E27FC236}">
                <a16:creationId xmlns:a16="http://schemas.microsoft.com/office/drawing/2014/main" id="{9C22DFD6-375C-494E-AAC7-6D2AD42CFDA0}"/>
              </a:ext>
            </a:extLst>
          </p:cNvPr>
          <p:cNvSpPr txBox="1"/>
          <p:nvPr/>
        </p:nvSpPr>
        <p:spPr>
          <a:xfrm>
            <a:off x="6859898" y="882395"/>
            <a:ext cx="4351886" cy="2260234"/>
          </a:xfrm>
          <a:prstGeom prst="rect">
            <a:avLst/>
          </a:prstGeom>
        </p:spPr>
        <p:txBody>
          <a:bodyPr vert="horz" wrap="square" lIns="0" tIns="292735" rIns="0" bIns="0" rtlCol="0">
            <a:spAutoFit/>
          </a:bodyPr>
          <a:lstStyle/>
          <a:p>
            <a:pPr marL="38100">
              <a:spcBef>
                <a:spcPts val="2210"/>
              </a:spcBef>
            </a:pPr>
            <a:r>
              <a:rPr sz="3200" spc="520" dirty="0">
                <a:latin typeface="Arial Unicode MS"/>
                <a:cs typeface="Arial Unicode MS"/>
              </a:rPr>
              <a:t>= </a:t>
            </a:r>
            <a:r>
              <a:rPr sz="3200" spc="-270" dirty="0">
                <a:latin typeface="Arial Unicode MS"/>
                <a:cs typeface="Arial Unicode MS"/>
              </a:rPr>
              <a:t>𝑊</a:t>
            </a:r>
            <a:r>
              <a:rPr lang="en-US" sz="3450" spc="-405" baseline="-15700" dirty="0">
                <a:latin typeface="Arial Unicode MS"/>
                <a:cs typeface="Arial Unicode MS"/>
              </a:rPr>
              <a:t>2</a:t>
            </a:r>
            <a:r>
              <a:rPr sz="3450" spc="-405" baseline="-15700" dirty="0">
                <a:latin typeface="Arial Unicode MS"/>
                <a:cs typeface="Arial Unicode MS"/>
              </a:rPr>
              <a:t> </a:t>
            </a:r>
            <a:r>
              <a:rPr lang="en-US" sz="3200" spc="-95" dirty="0">
                <a:latin typeface="Arial Unicode MS"/>
                <a:cs typeface="Arial Unicode MS"/>
              </a:rPr>
              <a:t> g</a:t>
            </a:r>
            <a:r>
              <a:rPr sz="3200" spc="-95" dirty="0">
                <a:latin typeface="Arial Unicode MS"/>
                <a:cs typeface="Arial Unicode MS"/>
              </a:rPr>
              <a:t> </a:t>
            </a:r>
            <a:r>
              <a:rPr lang="en-US" sz="3200" spc="-95" dirty="0">
                <a:latin typeface="Arial Unicode MS"/>
                <a:cs typeface="Arial Unicode MS"/>
              </a:rPr>
              <a:t>(</a:t>
            </a:r>
            <a:r>
              <a:rPr sz="3200" spc="-910" dirty="0">
                <a:latin typeface="Arial Unicode MS"/>
                <a:cs typeface="Arial Unicode MS"/>
              </a:rPr>
              <a:t>𝑊</a:t>
            </a:r>
            <a:r>
              <a:rPr lang="en-US" sz="3200" spc="-405" baseline="-15700" dirty="0">
                <a:latin typeface="Arial Unicode MS"/>
                <a:cs typeface="Arial Unicode MS"/>
              </a:rPr>
              <a:t> 1 </a:t>
            </a:r>
            <a:r>
              <a:rPr lang="en-US" sz="3600" spc="-835" dirty="0">
                <a:latin typeface="Arial Unicode MS"/>
                <a:cs typeface="Arial Unicode MS"/>
              </a:rPr>
              <a:t>𝑥         </a:t>
            </a:r>
            <a:r>
              <a:rPr lang="en-US" sz="3600" spc="520" dirty="0">
                <a:latin typeface="Arial Unicode MS"/>
                <a:cs typeface="Arial Unicode MS"/>
              </a:rPr>
              <a:t>+</a:t>
            </a:r>
            <a:r>
              <a:rPr lang="en-US" sz="3600" spc="-675" dirty="0">
                <a:latin typeface="Arial Unicode MS"/>
                <a:cs typeface="Arial Unicode MS"/>
              </a:rPr>
              <a:t> </a:t>
            </a:r>
            <a:r>
              <a:rPr lang="en-US" sz="3600" spc="-1475" dirty="0">
                <a:latin typeface="Arial Unicode MS"/>
                <a:cs typeface="Arial Unicode MS"/>
              </a:rPr>
              <a:t>𝑏</a:t>
            </a:r>
            <a:r>
              <a:rPr lang="en-US" sz="3600" spc="-405" baseline="-15700" dirty="0">
                <a:latin typeface="Arial Unicode MS"/>
                <a:cs typeface="Arial Unicode MS"/>
              </a:rPr>
              <a:t>   1 </a:t>
            </a:r>
            <a:r>
              <a:rPr lang="en-US" sz="3600" spc="-95" dirty="0">
                <a:latin typeface="Arial Unicode MS"/>
                <a:cs typeface="Arial Unicode MS"/>
              </a:rPr>
              <a:t>) + </a:t>
            </a:r>
            <a:r>
              <a:rPr lang="en-US" sz="3600" spc="-1475" dirty="0">
                <a:latin typeface="Arial Unicode MS"/>
                <a:cs typeface="Arial Unicode MS"/>
              </a:rPr>
              <a:t>𝑏</a:t>
            </a:r>
            <a:r>
              <a:rPr lang="en-US" sz="3600" spc="-405" baseline="-15700" dirty="0">
                <a:latin typeface="Arial Unicode MS"/>
                <a:cs typeface="Arial Unicode MS"/>
              </a:rPr>
              <a:t>   2 </a:t>
            </a:r>
            <a:endParaRPr lang="en-US" sz="3600" dirty="0">
              <a:latin typeface="Arial Unicode MS"/>
              <a:cs typeface="Arial Unicode MS"/>
            </a:endParaRPr>
          </a:p>
          <a:p>
            <a:pPr marL="38100">
              <a:lnSpc>
                <a:spcPct val="100000"/>
              </a:lnSpc>
              <a:spcBef>
                <a:spcPts val="2210"/>
              </a:spcBef>
            </a:pPr>
            <a:endParaRPr sz="3450" baseline="-15700" dirty="0">
              <a:latin typeface="Arial Unicode MS"/>
              <a:cs typeface="Arial Unicode MS"/>
            </a:endParaRPr>
          </a:p>
        </p:txBody>
      </p:sp>
      <p:sp>
        <p:nvSpPr>
          <p:cNvPr id="42" name="object 10">
            <a:extLst>
              <a:ext uri="{FF2B5EF4-FFF2-40B4-BE49-F238E27FC236}">
                <a16:creationId xmlns:a16="http://schemas.microsoft.com/office/drawing/2014/main" id="{CB9F25EA-FBAB-5949-A009-2924A742209B}"/>
              </a:ext>
            </a:extLst>
          </p:cNvPr>
          <p:cNvSpPr/>
          <p:nvPr/>
        </p:nvSpPr>
        <p:spPr>
          <a:xfrm>
            <a:off x="3716698" y="2828354"/>
            <a:ext cx="597535" cy="1942464"/>
          </a:xfrm>
          <a:custGeom>
            <a:avLst/>
            <a:gdLst/>
            <a:ahLst/>
            <a:cxnLst/>
            <a:rect l="l" t="t" r="r" b="b"/>
            <a:pathLst>
              <a:path w="597535" h="1942464">
                <a:moveTo>
                  <a:pt x="0" y="0"/>
                </a:moveTo>
                <a:lnTo>
                  <a:pt x="597443" y="0"/>
                </a:lnTo>
                <a:lnTo>
                  <a:pt x="597443" y="1941893"/>
                </a:lnTo>
                <a:lnTo>
                  <a:pt x="0" y="1941893"/>
                </a:lnTo>
                <a:lnTo>
                  <a:pt x="0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11">
            <a:extLst>
              <a:ext uri="{FF2B5EF4-FFF2-40B4-BE49-F238E27FC236}">
                <a16:creationId xmlns:a16="http://schemas.microsoft.com/office/drawing/2014/main" id="{AC1C7EEA-10C5-F944-AD39-3D88F4189425}"/>
              </a:ext>
            </a:extLst>
          </p:cNvPr>
          <p:cNvSpPr/>
          <p:nvPr/>
        </p:nvSpPr>
        <p:spPr>
          <a:xfrm>
            <a:off x="3716698" y="2828354"/>
            <a:ext cx="597535" cy="1942464"/>
          </a:xfrm>
          <a:custGeom>
            <a:avLst/>
            <a:gdLst/>
            <a:ahLst/>
            <a:cxnLst/>
            <a:rect l="l" t="t" r="r" b="b"/>
            <a:pathLst>
              <a:path w="597535" h="1942464">
                <a:moveTo>
                  <a:pt x="0" y="0"/>
                </a:moveTo>
                <a:lnTo>
                  <a:pt x="597444" y="0"/>
                </a:lnTo>
                <a:lnTo>
                  <a:pt x="597444" y="1941894"/>
                </a:lnTo>
                <a:lnTo>
                  <a:pt x="0" y="1941894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12">
            <a:extLst>
              <a:ext uri="{FF2B5EF4-FFF2-40B4-BE49-F238E27FC236}">
                <a16:creationId xmlns:a16="http://schemas.microsoft.com/office/drawing/2014/main" id="{3ABA5353-0071-304E-B1D3-682542EB38BC}"/>
              </a:ext>
            </a:extLst>
          </p:cNvPr>
          <p:cNvSpPr txBox="1"/>
          <p:nvPr/>
        </p:nvSpPr>
        <p:spPr>
          <a:xfrm>
            <a:off x="3914613" y="3518916"/>
            <a:ext cx="20193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215" dirty="0">
                <a:latin typeface="Arial"/>
                <a:cs typeface="Arial"/>
              </a:rPr>
              <a:t>x</a:t>
            </a:r>
            <a:endParaRPr sz="3200">
              <a:latin typeface="Arial"/>
              <a:cs typeface="Arial"/>
            </a:endParaRPr>
          </a:p>
        </p:txBody>
      </p:sp>
      <p:sp>
        <p:nvSpPr>
          <p:cNvPr id="45" name="object 13">
            <a:extLst>
              <a:ext uri="{FF2B5EF4-FFF2-40B4-BE49-F238E27FC236}">
                <a16:creationId xmlns:a16="http://schemas.microsoft.com/office/drawing/2014/main" id="{4ED9DCBA-D235-774F-ACDA-16C06A8EF6D1}"/>
              </a:ext>
            </a:extLst>
          </p:cNvPr>
          <p:cNvSpPr/>
          <p:nvPr/>
        </p:nvSpPr>
        <p:spPr>
          <a:xfrm>
            <a:off x="5513833" y="3276457"/>
            <a:ext cx="597535" cy="1141730"/>
          </a:xfrm>
          <a:custGeom>
            <a:avLst/>
            <a:gdLst/>
            <a:ahLst/>
            <a:cxnLst/>
            <a:rect l="l" t="t" r="r" b="b"/>
            <a:pathLst>
              <a:path w="597535" h="1141729">
                <a:moveTo>
                  <a:pt x="0" y="0"/>
                </a:moveTo>
                <a:lnTo>
                  <a:pt x="597444" y="0"/>
                </a:lnTo>
                <a:lnTo>
                  <a:pt x="597444" y="1141703"/>
                </a:lnTo>
                <a:lnTo>
                  <a:pt x="0" y="1141703"/>
                </a:lnTo>
                <a:lnTo>
                  <a:pt x="0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14">
            <a:extLst>
              <a:ext uri="{FF2B5EF4-FFF2-40B4-BE49-F238E27FC236}">
                <a16:creationId xmlns:a16="http://schemas.microsoft.com/office/drawing/2014/main" id="{109C762C-5273-204F-A87E-23BAB680A36D}"/>
              </a:ext>
            </a:extLst>
          </p:cNvPr>
          <p:cNvSpPr/>
          <p:nvPr/>
        </p:nvSpPr>
        <p:spPr>
          <a:xfrm>
            <a:off x="5513833" y="3276457"/>
            <a:ext cx="597535" cy="1141730"/>
          </a:xfrm>
          <a:custGeom>
            <a:avLst/>
            <a:gdLst/>
            <a:ahLst/>
            <a:cxnLst/>
            <a:rect l="l" t="t" r="r" b="b"/>
            <a:pathLst>
              <a:path w="597535" h="1141729">
                <a:moveTo>
                  <a:pt x="0" y="0"/>
                </a:moveTo>
                <a:lnTo>
                  <a:pt x="597444" y="0"/>
                </a:lnTo>
                <a:lnTo>
                  <a:pt x="597444" y="1141703"/>
                </a:lnTo>
                <a:lnTo>
                  <a:pt x="0" y="1141703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15">
            <a:extLst>
              <a:ext uri="{FF2B5EF4-FFF2-40B4-BE49-F238E27FC236}">
                <a16:creationId xmlns:a16="http://schemas.microsoft.com/office/drawing/2014/main" id="{8656B933-17EA-C34A-BDC9-F15973FDA958}"/>
              </a:ext>
            </a:extLst>
          </p:cNvPr>
          <p:cNvSpPr txBox="1"/>
          <p:nvPr/>
        </p:nvSpPr>
        <p:spPr>
          <a:xfrm>
            <a:off x="5693493" y="3564635"/>
            <a:ext cx="23939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100" dirty="0">
                <a:latin typeface="Arial"/>
                <a:cs typeface="Arial"/>
              </a:rPr>
              <a:t>h</a:t>
            </a:r>
            <a:endParaRPr sz="3200">
              <a:latin typeface="Arial"/>
              <a:cs typeface="Arial"/>
            </a:endParaRPr>
          </a:p>
        </p:txBody>
      </p:sp>
      <p:sp>
        <p:nvSpPr>
          <p:cNvPr id="48" name="object 16">
            <a:extLst>
              <a:ext uri="{FF2B5EF4-FFF2-40B4-BE49-F238E27FC236}">
                <a16:creationId xmlns:a16="http://schemas.microsoft.com/office/drawing/2014/main" id="{F22EE920-702E-0C4B-8C3F-5F6CD6A4CA1F}"/>
              </a:ext>
            </a:extLst>
          </p:cNvPr>
          <p:cNvSpPr/>
          <p:nvPr/>
        </p:nvSpPr>
        <p:spPr>
          <a:xfrm>
            <a:off x="4314181" y="4418173"/>
            <a:ext cx="1205865" cy="363220"/>
          </a:xfrm>
          <a:custGeom>
            <a:avLst/>
            <a:gdLst/>
            <a:ahLst/>
            <a:cxnLst/>
            <a:rect l="l" t="t" r="r" b="b"/>
            <a:pathLst>
              <a:path w="1205864" h="363220">
                <a:moveTo>
                  <a:pt x="0" y="362706"/>
                </a:moveTo>
                <a:lnTo>
                  <a:pt x="1205686" y="0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17">
            <a:extLst>
              <a:ext uri="{FF2B5EF4-FFF2-40B4-BE49-F238E27FC236}">
                <a16:creationId xmlns:a16="http://schemas.microsoft.com/office/drawing/2014/main" id="{8A8DEB90-2B12-1D49-83F0-BC7370EC9892}"/>
              </a:ext>
            </a:extLst>
          </p:cNvPr>
          <p:cNvSpPr/>
          <p:nvPr/>
        </p:nvSpPr>
        <p:spPr>
          <a:xfrm>
            <a:off x="4314181" y="2839008"/>
            <a:ext cx="1216660" cy="437515"/>
          </a:xfrm>
          <a:custGeom>
            <a:avLst/>
            <a:gdLst/>
            <a:ahLst/>
            <a:cxnLst/>
            <a:rect l="l" t="t" r="r" b="b"/>
            <a:pathLst>
              <a:path w="1216660" h="437514">
                <a:moveTo>
                  <a:pt x="0" y="0"/>
                </a:moveTo>
                <a:lnTo>
                  <a:pt x="1216483" y="437486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18">
            <a:extLst>
              <a:ext uri="{FF2B5EF4-FFF2-40B4-BE49-F238E27FC236}">
                <a16:creationId xmlns:a16="http://schemas.microsoft.com/office/drawing/2014/main" id="{31410BB9-0BAB-A44A-9660-920B079180F7}"/>
              </a:ext>
            </a:extLst>
          </p:cNvPr>
          <p:cNvSpPr txBox="1"/>
          <p:nvPr/>
        </p:nvSpPr>
        <p:spPr>
          <a:xfrm>
            <a:off x="4568710" y="3586988"/>
            <a:ext cx="4508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400" spc="-105" dirty="0">
                <a:latin typeface="Arial"/>
                <a:cs typeface="Arial"/>
              </a:rPr>
              <a:t>W</a:t>
            </a:r>
            <a:r>
              <a:rPr sz="2400" spc="-157" baseline="-17361" dirty="0">
                <a:latin typeface="Arial"/>
                <a:cs typeface="Arial"/>
              </a:rPr>
              <a:t>1</a:t>
            </a:r>
            <a:endParaRPr sz="2400" baseline="-17361">
              <a:latin typeface="Arial"/>
              <a:cs typeface="Arial"/>
            </a:endParaRPr>
          </a:p>
        </p:txBody>
      </p:sp>
      <p:sp>
        <p:nvSpPr>
          <p:cNvPr id="51" name="object 19">
            <a:extLst>
              <a:ext uri="{FF2B5EF4-FFF2-40B4-BE49-F238E27FC236}">
                <a16:creationId xmlns:a16="http://schemas.microsoft.com/office/drawing/2014/main" id="{D47CA28F-1D74-E048-958E-A47E2EE0BF2B}"/>
              </a:ext>
            </a:extLst>
          </p:cNvPr>
          <p:cNvSpPr/>
          <p:nvPr/>
        </p:nvSpPr>
        <p:spPr>
          <a:xfrm>
            <a:off x="7396313" y="3529002"/>
            <a:ext cx="597535" cy="636905"/>
          </a:xfrm>
          <a:custGeom>
            <a:avLst/>
            <a:gdLst/>
            <a:ahLst/>
            <a:cxnLst/>
            <a:rect l="l" t="t" r="r" b="b"/>
            <a:pathLst>
              <a:path w="597534" h="636904">
                <a:moveTo>
                  <a:pt x="0" y="0"/>
                </a:moveTo>
                <a:lnTo>
                  <a:pt x="597444" y="0"/>
                </a:lnTo>
                <a:lnTo>
                  <a:pt x="597444" y="636634"/>
                </a:lnTo>
                <a:lnTo>
                  <a:pt x="0" y="636634"/>
                </a:lnTo>
                <a:lnTo>
                  <a:pt x="0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20">
            <a:extLst>
              <a:ext uri="{FF2B5EF4-FFF2-40B4-BE49-F238E27FC236}">
                <a16:creationId xmlns:a16="http://schemas.microsoft.com/office/drawing/2014/main" id="{8642B6D3-C627-4541-BE39-2B99F9A8A21D}"/>
              </a:ext>
            </a:extLst>
          </p:cNvPr>
          <p:cNvSpPr/>
          <p:nvPr/>
        </p:nvSpPr>
        <p:spPr>
          <a:xfrm>
            <a:off x="7396313" y="3529002"/>
            <a:ext cx="597535" cy="636905"/>
          </a:xfrm>
          <a:custGeom>
            <a:avLst/>
            <a:gdLst/>
            <a:ahLst/>
            <a:cxnLst/>
            <a:rect l="l" t="t" r="r" b="b"/>
            <a:pathLst>
              <a:path w="597534" h="636904">
                <a:moveTo>
                  <a:pt x="0" y="0"/>
                </a:moveTo>
                <a:lnTo>
                  <a:pt x="597444" y="0"/>
                </a:lnTo>
                <a:lnTo>
                  <a:pt x="597444" y="636634"/>
                </a:lnTo>
                <a:lnTo>
                  <a:pt x="0" y="636634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21">
            <a:extLst>
              <a:ext uri="{FF2B5EF4-FFF2-40B4-BE49-F238E27FC236}">
                <a16:creationId xmlns:a16="http://schemas.microsoft.com/office/drawing/2014/main" id="{0B46A1ED-C5C3-7E4F-BDD9-E99462BF06D1}"/>
              </a:ext>
            </a:extLst>
          </p:cNvPr>
          <p:cNvSpPr txBox="1"/>
          <p:nvPr/>
        </p:nvSpPr>
        <p:spPr>
          <a:xfrm>
            <a:off x="7602960" y="3564635"/>
            <a:ext cx="18478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350" dirty="0">
                <a:latin typeface="Arial"/>
                <a:cs typeface="Arial"/>
              </a:rPr>
              <a:t>s</a:t>
            </a:r>
            <a:endParaRPr sz="3200">
              <a:latin typeface="Arial"/>
              <a:cs typeface="Arial"/>
            </a:endParaRPr>
          </a:p>
        </p:txBody>
      </p:sp>
      <p:sp>
        <p:nvSpPr>
          <p:cNvPr id="54" name="object 22">
            <a:extLst>
              <a:ext uri="{FF2B5EF4-FFF2-40B4-BE49-F238E27FC236}">
                <a16:creationId xmlns:a16="http://schemas.microsoft.com/office/drawing/2014/main" id="{04D7F3D2-1DDD-D84D-B9C9-BF2CEBCC2453}"/>
              </a:ext>
            </a:extLst>
          </p:cNvPr>
          <p:cNvSpPr/>
          <p:nvPr/>
        </p:nvSpPr>
        <p:spPr>
          <a:xfrm>
            <a:off x="6085320" y="3276457"/>
            <a:ext cx="1334135" cy="267335"/>
          </a:xfrm>
          <a:custGeom>
            <a:avLst/>
            <a:gdLst/>
            <a:ahLst/>
            <a:cxnLst/>
            <a:rect l="l" t="t" r="r" b="b"/>
            <a:pathLst>
              <a:path w="1334134" h="267335">
                <a:moveTo>
                  <a:pt x="0" y="0"/>
                </a:moveTo>
                <a:lnTo>
                  <a:pt x="1333653" y="267130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23">
            <a:extLst>
              <a:ext uri="{FF2B5EF4-FFF2-40B4-BE49-F238E27FC236}">
                <a16:creationId xmlns:a16="http://schemas.microsoft.com/office/drawing/2014/main" id="{C14FCE26-1C38-474E-AF83-E0090684F024}"/>
              </a:ext>
            </a:extLst>
          </p:cNvPr>
          <p:cNvSpPr/>
          <p:nvPr/>
        </p:nvSpPr>
        <p:spPr>
          <a:xfrm>
            <a:off x="6106665" y="4150989"/>
            <a:ext cx="1291590" cy="267335"/>
          </a:xfrm>
          <a:custGeom>
            <a:avLst/>
            <a:gdLst/>
            <a:ahLst/>
            <a:cxnLst/>
            <a:rect l="l" t="t" r="r" b="b"/>
            <a:pathLst>
              <a:path w="1291590" h="267335">
                <a:moveTo>
                  <a:pt x="0" y="267130"/>
                </a:moveTo>
                <a:lnTo>
                  <a:pt x="1291264" y="0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24">
            <a:extLst>
              <a:ext uri="{FF2B5EF4-FFF2-40B4-BE49-F238E27FC236}">
                <a16:creationId xmlns:a16="http://schemas.microsoft.com/office/drawing/2014/main" id="{D38A5904-E88D-1F48-990F-889ADEC5F0C6}"/>
              </a:ext>
            </a:extLst>
          </p:cNvPr>
          <p:cNvSpPr txBox="1"/>
          <p:nvPr/>
        </p:nvSpPr>
        <p:spPr>
          <a:xfrm>
            <a:off x="6400834" y="3596132"/>
            <a:ext cx="4508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400" spc="-105" dirty="0">
                <a:latin typeface="Arial"/>
                <a:cs typeface="Arial"/>
              </a:rPr>
              <a:t>W</a:t>
            </a:r>
            <a:r>
              <a:rPr sz="2400" spc="-157" baseline="-17361" dirty="0">
                <a:latin typeface="Arial"/>
                <a:cs typeface="Arial"/>
              </a:rPr>
              <a:t>2</a:t>
            </a:r>
            <a:endParaRPr sz="2400" baseline="-17361">
              <a:latin typeface="Arial"/>
              <a:cs typeface="Arial"/>
            </a:endParaRPr>
          </a:p>
        </p:txBody>
      </p:sp>
      <p:sp>
        <p:nvSpPr>
          <p:cNvPr id="57" name="object 25">
            <a:extLst>
              <a:ext uri="{FF2B5EF4-FFF2-40B4-BE49-F238E27FC236}">
                <a16:creationId xmlns:a16="http://schemas.microsoft.com/office/drawing/2014/main" id="{8399FDC3-4F6A-834A-810F-21DDC1EAFF44}"/>
              </a:ext>
            </a:extLst>
          </p:cNvPr>
          <p:cNvSpPr txBox="1"/>
          <p:nvPr/>
        </p:nvSpPr>
        <p:spPr>
          <a:xfrm>
            <a:off x="2760878" y="3462020"/>
            <a:ext cx="765175" cy="76009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78105" marR="5080" indent="-66040">
              <a:lnSpc>
                <a:spcPct val="100800"/>
              </a:lnSpc>
              <a:spcBef>
                <a:spcPts val="75"/>
              </a:spcBef>
            </a:pPr>
            <a:r>
              <a:rPr sz="2400" spc="-55" dirty="0">
                <a:latin typeface="Arial"/>
                <a:cs typeface="Arial"/>
              </a:rPr>
              <a:t>I</a:t>
            </a:r>
            <a:r>
              <a:rPr sz="2400" spc="-95" dirty="0">
                <a:latin typeface="Arial"/>
                <a:cs typeface="Arial"/>
              </a:rPr>
              <a:t>n</a:t>
            </a:r>
            <a:r>
              <a:rPr sz="2400" spc="-75" dirty="0">
                <a:latin typeface="Arial"/>
                <a:cs typeface="Arial"/>
              </a:rPr>
              <a:t>pu</a:t>
            </a:r>
            <a:r>
              <a:rPr sz="2400" spc="50" dirty="0">
                <a:latin typeface="Arial"/>
                <a:cs typeface="Arial"/>
              </a:rPr>
              <a:t>t:  </a:t>
            </a:r>
            <a:r>
              <a:rPr sz="2400" spc="-125" dirty="0">
                <a:latin typeface="Arial"/>
                <a:cs typeface="Arial"/>
              </a:rPr>
              <a:t>3072</a:t>
            </a:r>
            <a:endParaRPr sz="2400">
              <a:latin typeface="Arial"/>
              <a:cs typeface="Arial"/>
            </a:endParaRPr>
          </a:p>
        </p:txBody>
      </p:sp>
      <p:sp>
        <p:nvSpPr>
          <p:cNvPr id="58" name="object 26">
            <a:extLst>
              <a:ext uri="{FF2B5EF4-FFF2-40B4-BE49-F238E27FC236}">
                <a16:creationId xmlns:a16="http://schemas.microsoft.com/office/drawing/2014/main" id="{012E72C9-C4F7-6946-A2F8-BFBC71EFE06F}"/>
              </a:ext>
            </a:extLst>
          </p:cNvPr>
          <p:cNvSpPr txBox="1"/>
          <p:nvPr/>
        </p:nvSpPr>
        <p:spPr>
          <a:xfrm>
            <a:off x="4968322" y="4531867"/>
            <a:ext cx="1672589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13410" marR="5080" indent="-601345">
              <a:lnSpc>
                <a:spcPct val="100000"/>
              </a:lnSpc>
              <a:spcBef>
                <a:spcPts val="100"/>
              </a:spcBef>
            </a:pPr>
            <a:r>
              <a:rPr sz="2400" spc="-100" dirty="0">
                <a:latin typeface="Arial"/>
                <a:cs typeface="Arial"/>
              </a:rPr>
              <a:t>Hidden</a:t>
            </a:r>
            <a:r>
              <a:rPr sz="2400" spc="-185" dirty="0">
                <a:latin typeface="Arial"/>
                <a:cs typeface="Arial"/>
              </a:rPr>
              <a:t> </a:t>
            </a:r>
            <a:r>
              <a:rPr sz="2400" spc="-85" dirty="0">
                <a:latin typeface="Arial"/>
                <a:cs typeface="Arial"/>
              </a:rPr>
              <a:t>layer:  </a:t>
            </a:r>
            <a:r>
              <a:rPr sz="2400" spc="-125" dirty="0">
                <a:latin typeface="Arial"/>
                <a:cs typeface="Arial"/>
              </a:rPr>
              <a:t>100</a:t>
            </a:r>
            <a:endParaRPr sz="2400">
              <a:latin typeface="Arial"/>
              <a:cs typeface="Arial"/>
            </a:endParaRPr>
          </a:p>
        </p:txBody>
      </p:sp>
      <p:sp>
        <p:nvSpPr>
          <p:cNvPr id="59" name="object 27">
            <a:extLst>
              <a:ext uri="{FF2B5EF4-FFF2-40B4-BE49-F238E27FC236}">
                <a16:creationId xmlns:a16="http://schemas.microsoft.com/office/drawing/2014/main" id="{2319CB15-B830-4E42-A2E7-AEA586F426D8}"/>
              </a:ext>
            </a:extLst>
          </p:cNvPr>
          <p:cNvSpPr txBox="1"/>
          <p:nvPr/>
        </p:nvSpPr>
        <p:spPr>
          <a:xfrm>
            <a:off x="7004180" y="4327652"/>
            <a:ext cx="13696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40" dirty="0">
                <a:latin typeface="Arial"/>
                <a:cs typeface="Arial"/>
              </a:rPr>
              <a:t>Output:</a:t>
            </a:r>
            <a:r>
              <a:rPr sz="2400" spc="-204" dirty="0">
                <a:latin typeface="Arial"/>
                <a:cs typeface="Arial"/>
              </a:rPr>
              <a:t> </a:t>
            </a:r>
            <a:r>
              <a:rPr sz="2400" spc="-125" dirty="0">
                <a:latin typeface="Arial"/>
                <a:cs typeface="Arial"/>
              </a:rPr>
              <a:t>10</a:t>
            </a:r>
            <a:endParaRPr sz="24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3993711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D75E9506-7E09-2F4D-BAB4-61135730F2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1801"/>
            <a:ext cx="12192000" cy="619439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2232BB3-B786-6243-885A-5C48596DCB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5259" y="2935887"/>
            <a:ext cx="647700" cy="2667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42A3EB2-B3BB-1546-A81F-426659CEAE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4179" y="3773045"/>
            <a:ext cx="469900" cy="241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57B1779-FFDB-BD4A-BBE1-9C1EA26E88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4199" y="4623093"/>
            <a:ext cx="647700" cy="24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38365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32739"/>
            <a:ext cx="517461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04" dirty="0"/>
              <a:t>Patterns </a:t>
            </a:r>
            <a:r>
              <a:rPr spc="-75" dirty="0"/>
              <a:t>in </a:t>
            </a:r>
            <a:r>
              <a:rPr spc="-175" dirty="0"/>
              <a:t>Gradient</a:t>
            </a:r>
            <a:r>
              <a:rPr spc="-395" dirty="0"/>
              <a:t> </a:t>
            </a:r>
            <a:r>
              <a:rPr spc="-220" dirty="0"/>
              <a:t>Flow</a:t>
            </a:r>
          </a:p>
        </p:txBody>
      </p:sp>
      <p:sp>
        <p:nvSpPr>
          <p:cNvPr id="3" name="object 3"/>
          <p:cNvSpPr/>
          <p:nvPr/>
        </p:nvSpPr>
        <p:spPr>
          <a:xfrm>
            <a:off x="5420793" y="3270421"/>
            <a:ext cx="603250" cy="603250"/>
          </a:xfrm>
          <a:custGeom>
            <a:avLst/>
            <a:gdLst/>
            <a:ahLst/>
            <a:cxnLst/>
            <a:rect l="l" t="t" r="r" b="b"/>
            <a:pathLst>
              <a:path w="603250" h="603250">
                <a:moveTo>
                  <a:pt x="0" y="301321"/>
                </a:moveTo>
                <a:lnTo>
                  <a:pt x="3943" y="252445"/>
                </a:lnTo>
                <a:lnTo>
                  <a:pt x="15361" y="206080"/>
                </a:lnTo>
                <a:lnTo>
                  <a:pt x="33632" y="162846"/>
                </a:lnTo>
                <a:lnTo>
                  <a:pt x="58137" y="123364"/>
                </a:lnTo>
                <a:lnTo>
                  <a:pt x="88255" y="88255"/>
                </a:lnTo>
                <a:lnTo>
                  <a:pt x="123364" y="58137"/>
                </a:lnTo>
                <a:lnTo>
                  <a:pt x="162846" y="33632"/>
                </a:lnTo>
                <a:lnTo>
                  <a:pt x="206080" y="15361"/>
                </a:lnTo>
                <a:lnTo>
                  <a:pt x="252445" y="3943"/>
                </a:lnTo>
                <a:lnTo>
                  <a:pt x="301321" y="0"/>
                </a:lnTo>
                <a:lnTo>
                  <a:pt x="350197" y="3943"/>
                </a:lnTo>
                <a:lnTo>
                  <a:pt x="396562" y="15361"/>
                </a:lnTo>
                <a:lnTo>
                  <a:pt x="439796" y="33632"/>
                </a:lnTo>
                <a:lnTo>
                  <a:pt x="479278" y="58137"/>
                </a:lnTo>
                <a:lnTo>
                  <a:pt x="514387" y="88255"/>
                </a:lnTo>
                <a:lnTo>
                  <a:pt x="544505" y="123364"/>
                </a:lnTo>
                <a:lnTo>
                  <a:pt x="569010" y="162846"/>
                </a:lnTo>
                <a:lnTo>
                  <a:pt x="587281" y="206080"/>
                </a:lnTo>
                <a:lnTo>
                  <a:pt x="598699" y="252445"/>
                </a:lnTo>
                <a:lnTo>
                  <a:pt x="602643" y="301321"/>
                </a:lnTo>
                <a:lnTo>
                  <a:pt x="598699" y="350197"/>
                </a:lnTo>
                <a:lnTo>
                  <a:pt x="587281" y="396562"/>
                </a:lnTo>
                <a:lnTo>
                  <a:pt x="569010" y="439796"/>
                </a:lnTo>
                <a:lnTo>
                  <a:pt x="544505" y="479278"/>
                </a:lnTo>
                <a:lnTo>
                  <a:pt x="514387" y="514387"/>
                </a:lnTo>
                <a:lnTo>
                  <a:pt x="479278" y="544505"/>
                </a:lnTo>
                <a:lnTo>
                  <a:pt x="439796" y="569010"/>
                </a:lnTo>
                <a:lnTo>
                  <a:pt x="396562" y="587281"/>
                </a:lnTo>
                <a:lnTo>
                  <a:pt x="350197" y="598699"/>
                </a:lnTo>
                <a:lnTo>
                  <a:pt x="301321" y="602643"/>
                </a:lnTo>
                <a:lnTo>
                  <a:pt x="252445" y="598699"/>
                </a:lnTo>
                <a:lnTo>
                  <a:pt x="206080" y="587281"/>
                </a:lnTo>
                <a:lnTo>
                  <a:pt x="162846" y="569010"/>
                </a:lnTo>
                <a:lnTo>
                  <a:pt x="123364" y="544505"/>
                </a:lnTo>
                <a:lnTo>
                  <a:pt x="88255" y="514387"/>
                </a:lnTo>
                <a:lnTo>
                  <a:pt x="58137" y="479278"/>
                </a:lnTo>
                <a:lnTo>
                  <a:pt x="33632" y="439796"/>
                </a:lnTo>
                <a:lnTo>
                  <a:pt x="15361" y="396562"/>
                </a:lnTo>
                <a:lnTo>
                  <a:pt x="3943" y="350197"/>
                </a:lnTo>
                <a:lnTo>
                  <a:pt x="0" y="301321"/>
                </a:lnTo>
                <a:close/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555681" y="3210800"/>
            <a:ext cx="27876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-345" dirty="0">
                <a:latin typeface="Arial"/>
                <a:cs typeface="Arial"/>
              </a:rPr>
              <a:t>+</a:t>
            </a:r>
            <a:endParaRPr sz="40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049169" y="3533650"/>
            <a:ext cx="869950" cy="76200"/>
          </a:xfrm>
          <a:custGeom>
            <a:avLst/>
            <a:gdLst/>
            <a:ahLst/>
            <a:cxnLst/>
            <a:rect l="l" t="t" r="r" b="b"/>
            <a:pathLst>
              <a:path w="869950" h="76200">
                <a:moveTo>
                  <a:pt x="793174" y="47624"/>
                </a:moveTo>
                <a:lnTo>
                  <a:pt x="793174" y="76200"/>
                </a:lnTo>
                <a:lnTo>
                  <a:pt x="850324" y="47625"/>
                </a:lnTo>
                <a:lnTo>
                  <a:pt x="793174" y="47624"/>
                </a:lnTo>
                <a:close/>
              </a:path>
              <a:path w="869950" h="76200">
                <a:moveTo>
                  <a:pt x="793174" y="28574"/>
                </a:moveTo>
                <a:lnTo>
                  <a:pt x="793174" y="47624"/>
                </a:lnTo>
                <a:lnTo>
                  <a:pt x="805874" y="47625"/>
                </a:lnTo>
                <a:lnTo>
                  <a:pt x="805874" y="28575"/>
                </a:lnTo>
                <a:lnTo>
                  <a:pt x="793174" y="28574"/>
                </a:lnTo>
                <a:close/>
              </a:path>
              <a:path w="869950" h="76200">
                <a:moveTo>
                  <a:pt x="793174" y="0"/>
                </a:moveTo>
                <a:lnTo>
                  <a:pt x="793174" y="28574"/>
                </a:lnTo>
                <a:lnTo>
                  <a:pt x="805874" y="28575"/>
                </a:lnTo>
                <a:lnTo>
                  <a:pt x="805874" y="47625"/>
                </a:lnTo>
                <a:lnTo>
                  <a:pt x="850327" y="47623"/>
                </a:lnTo>
                <a:lnTo>
                  <a:pt x="869374" y="38100"/>
                </a:lnTo>
                <a:lnTo>
                  <a:pt x="793174" y="0"/>
                </a:lnTo>
                <a:close/>
              </a:path>
              <a:path w="869950" h="76200">
                <a:moveTo>
                  <a:pt x="0" y="28573"/>
                </a:moveTo>
                <a:lnTo>
                  <a:pt x="0" y="47623"/>
                </a:lnTo>
                <a:lnTo>
                  <a:pt x="793174" y="47624"/>
                </a:lnTo>
                <a:lnTo>
                  <a:pt x="793174" y="28574"/>
                </a:lnTo>
                <a:lnTo>
                  <a:pt x="0" y="2857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093045" y="4078316"/>
            <a:ext cx="869950" cy="0"/>
          </a:xfrm>
          <a:custGeom>
            <a:avLst/>
            <a:gdLst/>
            <a:ahLst/>
            <a:cxnLst/>
            <a:rect l="l" t="t" r="r" b="b"/>
            <a:pathLst>
              <a:path w="869950">
                <a:moveTo>
                  <a:pt x="0" y="0"/>
                </a:moveTo>
                <a:lnTo>
                  <a:pt x="869374" y="1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093045" y="3021692"/>
            <a:ext cx="869950" cy="0"/>
          </a:xfrm>
          <a:custGeom>
            <a:avLst/>
            <a:gdLst/>
            <a:ahLst/>
            <a:cxnLst/>
            <a:rect l="l" t="t" r="r" b="b"/>
            <a:pathLst>
              <a:path w="869950">
                <a:moveTo>
                  <a:pt x="0" y="0"/>
                </a:moveTo>
                <a:lnTo>
                  <a:pt x="869374" y="1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957666" y="3783648"/>
            <a:ext cx="503555" cy="296545"/>
          </a:xfrm>
          <a:custGeom>
            <a:avLst/>
            <a:gdLst/>
            <a:ahLst/>
            <a:cxnLst/>
            <a:rect l="l" t="t" r="r" b="b"/>
            <a:pathLst>
              <a:path w="503554" h="296544">
                <a:moveTo>
                  <a:pt x="432293" y="29878"/>
                </a:moveTo>
                <a:lnTo>
                  <a:pt x="0" y="279678"/>
                </a:lnTo>
                <a:lnTo>
                  <a:pt x="9531" y="296172"/>
                </a:lnTo>
                <a:lnTo>
                  <a:pt x="441823" y="46371"/>
                </a:lnTo>
                <a:lnTo>
                  <a:pt x="432293" y="29878"/>
                </a:lnTo>
                <a:close/>
              </a:path>
              <a:path w="503554" h="296544">
                <a:moveTo>
                  <a:pt x="487516" y="23524"/>
                </a:moveTo>
                <a:lnTo>
                  <a:pt x="443289" y="23524"/>
                </a:lnTo>
                <a:lnTo>
                  <a:pt x="452819" y="40017"/>
                </a:lnTo>
                <a:lnTo>
                  <a:pt x="441823" y="46371"/>
                </a:lnTo>
                <a:lnTo>
                  <a:pt x="456120" y="71113"/>
                </a:lnTo>
                <a:lnTo>
                  <a:pt x="487516" y="23524"/>
                </a:lnTo>
                <a:close/>
              </a:path>
              <a:path w="503554" h="296544">
                <a:moveTo>
                  <a:pt x="443289" y="23524"/>
                </a:moveTo>
                <a:lnTo>
                  <a:pt x="432293" y="29878"/>
                </a:lnTo>
                <a:lnTo>
                  <a:pt x="441823" y="46371"/>
                </a:lnTo>
                <a:lnTo>
                  <a:pt x="452819" y="40017"/>
                </a:lnTo>
                <a:lnTo>
                  <a:pt x="443289" y="23524"/>
                </a:lnTo>
                <a:close/>
              </a:path>
              <a:path w="503554" h="296544">
                <a:moveTo>
                  <a:pt x="503035" y="0"/>
                </a:moveTo>
                <a:lnTo>
                  <a:pt x="417996" y="5137"/>
                </a:lnTo>
                <a:lnTo>
                  <a:pt x="432293" y="29878"/>
                </a:lnTo>
                <a:lnTo>
                  <a:pt x="443289" y="23524"/>
                </a:lnTo>
                <a:lnTo>
                  <a:pt x="487516" y="23524"/>
                </a:lnTo>
                <a:lnTo>
                  <a:pt x="50303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967382" y="3009065"/>
            <a:ext cx="527050" cy="309880"/>
          </a:xfrm>
          <a:custGeom>
            <a:avLst/>
            <a:gdLst/>
            <a:ahLst/>
            <a:cxnLst/>
            <a:rect l="l" t="t" r="r" b="b"/>
            <a:pathLst>
              <a:path w="527050" h="309880">
                <a:moveTo>
                  <a:pt x="456271" y="279919"/>
                </a:moveTo>
                <a:lnTo>
                  <a:pt x="441984" y="304666"/>
                </a:lnTo>
                <a:lnTo>
                  <a:pt x="527025" y="309769"/>
                </a:lnTo>
                <a:lnTo>
                  <a:pt x="511509" y="286269"/>
                </a:lnTo>
                <a:lnTo>
                  <a:pt x="467269" y="286269"/>
                </a:lnTo>
                <a:lnTo>
                  <a:pt x="456271" y="279919"/>
                </a:lnTo>
                <a:close/>
              </a:path>
              <a:path w="527050" h="309880">
                <a:moveTo>
                  <a:pt x="465796" y="263421"/>
                </a:moveTo>
                <a:lnTo>
                  <a:pt x="456271" y="279919"/>
                </a:lnTo>
                <a:lnTo>
                  <a:pt x="467269" y="286269"/>
                </a:lnTo>
                <a:lnTo>
                  <a:pt x="476794" y="269770"/>
                </a:lnTo>
                <a:lnTo>
                  <a:pt x="465796" y="263421"/>
                </a:lnTo>
                <a:close/>
              </a:path>
              <a:path w="527050" h="309880">
                <a:moveTo>
                  <a:pt x="480084" y="238674"/>
                </a:moveTo>
                <a:lnTo>
                  <a:pt x="465796" y="263421"/>
                </a:lnTo>
                <a:lnTo>
                  <a:pt x="476794" y="269770"/>
                </a:lnTo>
                <a:lnTo>
                  <a:pt x="467269" y="286269"/>
                </a:lnTo>
                <a:lnTo>
                  <a:pt x="511509" y="286269"/>
                </a:lnTo>
                <a:lnTo>
                  <a:pt x="480084" y="238674"/>
                </a:lnTo>
                <a:close/>
              </a:path>
              <a:path w="527050" h="309880">
                <a:moveTo>
                  <a:pt x="9523" y="0"/>
                </a:moveTo>
                <a:lnTo>
                  <a:pt x="0" y="16497"/>
                </a:lnTo>
                <a:lnTo>
                  <a:pt x="456271" y="279919"/>
                </a:lnTo>
                <a:lnTo>
                  <a:pt x="465796" y="263421"/>
                </a:lnTo>
                <a:lnTo>
                  <a:pt x="952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545485" y="1935720"/>
            <a:ext cx="3657600" cy="10439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47090" marR="5080" indent="-835025">
              <a:lnSpc>
                <a:spcPct val="139200"/>
              </a:lnSpc>
              <a:spcBef>
                <a:spcPts val="100"/>
              </a:spcBef>
            </a:pPr>
            <a:r>
              <a:rPr sz="2400" b="1" spc="-170" dirty="0">
                <a:latin typeface="Arial"/>
                <a:cs typeface="Arial"/>
              </a:rPr>
              <a:t>add </a:t>
            </a:r>
            <a:r>
              <a:rPr sz="2400" spc="-110" dirty="0">
                <a:latin typeface="Arial"/>
                <a:cs typeface="Arial"/>
              </a:rPr>
              <a:t>gate: </a:t>
            </a:r>
            <a:r>
              <a:rPr sz="2400" spc="-75" dirty="0">
                <a:latin typeface="Arial"/>
                <a:cs typeface="Arial"/>
              </a:rPr>
              <a:t>gradient</a:t>
            </a:r>
            <a:r>
              <a:rPr sz="2400" spc="-155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distributor  </a:t>
            </a:r>
            <a:r>
              <a:rPr sz="2400" spc="-120" dirty="0">
                <a:solidFill>
                  <a:srgbClr val="6AA84F"/>
                </a:solidFill>
                <a:latin typeface="Arial"/>
                <a:cs typeface="Arial"/>
              </a:rPr>
              <a:t>3</a:t>
            </a:r>
            <a:endParaRPr sz="24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301801" y="3118345"/>
            <a:ext cx="193040" cy="824230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65"/>
              </a:spcBef>
            </a:pPr>
            <a:r>
              <a:rPr sz="2400" spc="-120" dirty="0">
                <a:solidFill>
                  <a:srgbClr val="6AA84F"/>
                </a:solidFill>
                <a:latin typeface="Arial"/>
                <a:cs typeface="Arial"/>
              </a:rPr>
              <a:t>7</a:t>
            </a:r>
            <a:endParaRPr sz="2400">
              <a:latin typeface="Arial"/>
              <a:cs typeface="Arial"/>
            </a:endParaRPr>
          </a:p>
          <a:p>
            <a:pPr marL="25400">
              <a:lnSpc>
                <a:spcPct val="100000"/>
              </a:lnSpc>
              <a:spcBef>
                <a:spcPts val="260"/>
              </a:spcBef>
            </a:pPr>
            <a:r>
              <a:rPr sz="2400" spc="-120" dirty="0">
                <a:solidFill>
                  <a:srgbClr val="CC4125"/>
                </a:solidFill>
                <a:latin typeface="Arial"/>
                <a:cs typeface="Arial"/>
              </a:rPr>
              <a:t>2</a:t>
            </a:r>
            <a:endParaRPr sz="24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379967" y="2993376"/>
            <a:ext cx="182245" cy="1442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604">
              <a:lnSpc>
                <a:spcPct val="100000"/>
              </a:lnSpc>
              <a:spcBef>
                <a:spcPts val="100"/>
              </a:spcBef>
            </a:pPr>
            <a:r>
              <a:rPr sz="2400" spc="-120" dirty="0">
                <a:solidFill>
                  <a:srgbClr val="CC4125"/>
                </a:solidFill>
                <a:latin typeface="Arial"/>
                <a:cs typeface="Arial"/>
              </a:rPr>
              <a:t>2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920"/>
              </a:spcBef>
            </a:pPr>
            <a:r>
              <a:rPr sz="2400" spc="-120" dirty="0">
                <a:solidFill>
                  <a:srgbClr val="6AA84F"/>
                </a:solidFill>
                <a:latin typeface="Arial"/>
                <a:cs typeface="Arial"/>
              </a:rPr>
              <a:t>4</a:t>
            </a:r>
            <a:endParaRPr sz="2400">
              <a:latin typeface="Arial"/>
              <a:cs typeface="Arial"/>
            </a:endParaRPr>
          </a:p>
          <a:p>
            <a:pPr marL="14604">
              <a:lnSpc>
                <a:spcPct val="100000"/>
              </a:lnSpc>
              <a:spcBef>
                <a:spcPts val="600"/>
              </a:spcBef>
            </a:pPr>
            <a:r>
              <a:rPr sz="2400" spc="-120" dirty="0">
                <a:solidFill>
                  <a:srgbClr val="CC4125"/>
                </a:solidFill>
                <a:latin typeface="Arial"/>
                <a:cs typeface="Arial"/>
              </a:rPr>
              <a:t>2</a:t>
            </a:r>
            <a:endParaRPr sz="24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4643345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32739"/>
            <a:ext cx="517461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04" dirty="0"/>
              <a:t>Patterns </a:t>
            </a:r>
            <a:r>
              <a:rPr spc="-75" dirty="0"/>
              <a:t>in </a:t>
            </a:r>
            <a:r>
              <a:rPr spc="-175" dirty="0"/>
              <a:t>Gradient</a:t>
            </a:r>
            <a:r>
              <a:rPr spc="-395" dirty="0"/>
              <a:t> </a:t>
            </a:r>
            <a:r>
              <a:rPr spc="-220" dirty="0"/>
              <a:t>Flow</a:t>
            </a:r>
          </a:p>
        </p:txBody>
      </p:sp>
      <p:sp>
        <p:nvSpPr>
          <p:cNvPr id="13" name="object 13"/>
          <p:cNvSpPr/>
          <p:nvPr/>
        </p:nvSpPr>
        <p:spPr>
          <a:xfrm>
            <a:off x="5737515" y="3150500"/>
            <a:ext cx="603250" cy="603250"/>
          </a:xfrm>
          <a:custGeom>
            <a:avLst/>
            <a:gdLst/>
            <a:ahLst/>
            <a:cxnLst/>
            <a:rect l="l" t="t" r="r" b="b"/>
            <a:pathLst>
              <a:path w="603250" h="603250">
                <a:moveTo>
                  <a:pt x="0" y="301321"/>
                </a:moveTo>
                <a:lnTo>
                  <a:pt x="3943" y="252445"/>
                </a:lnTo>
                <a:lnTo>
                  <a:pt x="15361" y="206080"/>
                </a:lnTo>
                <a:lnTo>
                  <a:pt x="33632" y="162846"/>
                </a:lnTo>
                <a:lnTo>
                  <a:pt x="58137" y="123364"/>
                </a:lnTo>
                <a:lnTo>
                  <a:pt x="88255" y="88255"/>
                </a:lnTo>
                <a:lnTo>
                  <a:pt x="123364" y="58137"/>
                </a:lnTo>
                <a:lnTo>
                  <a:pt x="162846" y="33632"/>
                </a:lnTo>
                <a:lnTo>
                  <a:pt x="206080" y="15361"/>
                </a:lnTo>
                <a:lnTo>
                  <a:pt x="252445" y="3943"/>
                </a:lnTo>
                <a:lnTo>
                  <a:pt x="301321" y="0"/>
                </a:lnTo>
                <a:lnTo>
                  <a:pt x="350197" y="3943"/>
                </a:lnTo>
                <a:lnTo>
                  <a:pt x="396562" y="15361"/>
                </a:lnTo>
                <a:lnTo>
                  <a:pt x="439796" y="33632"/>
                </a:lnTo>
                <a:lnTo>
                  <a:pt x="479278" y="58137"/>
                </a:lnTo>
                <a:lnTo>
                  <a:pt x="514387" y="88255"/>
                </a:lnTo>
                <a:lnTo>
                  <a:pt x="544505" y="123364"/>
                </a:lnTo>
                <a:lnTo>
                  <a:pt x="569010" y="162846"/>
                </a:lnTo>
                <a:lnTo>
                  <a:pt x="587281" y="206080"/>
                </a:lnTo>
                <a:lnTo>
                  <a:pt x="598699" y="252445"/>
                </a:lnTo>
                <a:lnTo>
                  <a:pt x="602643" y="301321"/>
                </a:lnTo>
                <a:lnTo>
                  <a:pt x="598699" y="350197"/>
                </a:lnTo>
                <a:lnTo>
                  <a:pt x="587281" y="396562"/>
                </a:lnTo>
                <a:lnTo>
                  <a:pt x="569010" y="439796"/>
                </a:lnTo>
                <a:lnTo>
                  <a:pt x="544505" y="479278"/>
                </a:lnTo>
                <a:lnTo>
                  <a:pt x="514387" y="514387"/>
                </a:lnTo>
                <a:lnTo>
                  <a:pt x="479278" y="544505"/>
                </a:lnTo>
                <a:lnTo>
                  <a:pt x="439796" y="569010"/>
                </a:lnTo>
                <a:lnTo>
                  <a:pt x="396562" y="587281"/>
                </a:lnTo>
                <a:lnTo>
                  <a:pt x="350197" y="598699"/>
                </a:lnTo>
                <a:lnTo>
                  <a:pt x="301321" y="602643"/>
                </a:lnTo>
                <a:lnTo>
                  <a:pt x="252445" y="598699"/>
                </a:lnTo>
                <a:lnTo>
                  <a:pt x="206080" y="587281"/>
                </a:lnTo>
                <a:lnTo>
                  <a:pt x="162846" y="569010"/>
                </a:lnTo>
                <a:lnTo>
                  <a:pt x="123364" y="544505"/>
                </a:lnTo>
                <a:lnTo>
                  <a:pt x="88255" y="514387"/>
                </a:lnTo>
                <a:lnTo>
                  <a:pt x="58137" y="479278"/>
                </a:lnTo>
                <a:lnTo>
                  <a:pt x="33632" y="439796"/>
                </a:lnTo>
                <a:lnTo>
                  <a:pt x="15361" y="396562"/>
                </a:lnTo>
                <a:lnTo>
                  <a:pt x="3943" y="350197"/>
                </a:lnTo>
                <a:lnTo>
                  <a:pt x="0" y="301321"/>
                </a:lnTo>
                <a:close/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5872402" y="3090879"/>
            <a:ext cx="27876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-345" dirty="0">
                <a:latin typeface="Arial"/>
                <a:cs typeface="Arial"/>
              </a:rPr>
              <a:t>×</a:t>
            </a:r>
            <a:endParaRPr sz="400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6365892" y="3413729"/>
            <a:ext cx="869950" cy="76200"/>
          </a:xfrm>
          <a:custGeom>
            <a:avLst/>
            <a:gdLst/>
            <a:ahLst/>
            <a:cxnLst/>
            <a:rect l="l" t="t" r="r" b="b"/>
            <a:pathLst>
              <a:path w="869950" h="76200">
                <a:moveTo>
                  <a:pt x="793173" y="47624"/>
                </a:moveTo>
                <a:lnTo>
                  <a:pt x="793173" y="76200"/>
                </a:lnTo>
                <a:lnTo>
                  <a:pt x="850323" y="47625"/>
                </a:lnTo>
                <a:lnTo>
                  <a:pt x="793173" y="47624"/>
                </a:lnTo>
                <a:close/>
              </a:path>
              <a:path w="869950" h="76200">
                <a:moveTo>
                  <a:pt x="793173" y="28574"/>
                </a:moveTo>
                <a:lnTo>
                  <a:pt x="793173" y="47624"/>
                </a:lnTo>
                <a:lnTo>
                  <a:pt x="805873" y="47625"/>
                </a:lnTo>
                <a:lnTo>
                  <a:pt x="805873" y="28575"/>
                </a:lnTo>
                <a:lnTo>
                  <a:pt x="793173" y="28574"/>
                </a:lnTo>
                <a:close/>
              </a:path>
              <a:path w="869950" h="76200">
                <a:moveTo>
                  <a:pt x="793173" y="0"/>
                </a:moveTo>
                <a:lnTo>
                  <a:pt x="793173" y="28574"/>
                </a:lnTo>
                <a:lnTo>
                  <a:pt x="805873" y="28575"/>
                </a:lnTo>
                <a:lnTo>
                  <a:pt x="805873" y="47625"/>
                </a:lnTo>
                <a:lnTo>
                  <a:pt x="850325" y="47623"/>
                </a:lnTo>
                <a:lnTo>
                  <a:pt x="869373" y="38100"/>
                </a:lnTo>
                <a:lnTo>
                  <a:pt x="793173" y="0"/>
                </a:lnTo>
                <a:close/>
              </a:path>
              <a:path w="869950" h="76200">
                <a:moveTo>
                  <a:pt x="0" y="28573"/>
                </a:moveTo>
                <a:lnTo>
                  <a:pt x="0" y="47623"/>
                </a:lnTo>
                <a:lnTo>
                  <a:pt x="793173" y="47624"/>
                </a:lnTo>
                <a:lnTo>
                  <a:pt x="793173" y="28574"/>
                </a:lnTo>
                <a:lnTo>
                  <a:pt x="0" y="2857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409768" y="3958395"/>
            <a:ext cx="869950" cy="0"/>
          </a:xfrm>
          <a:custGeom>
            <a:avLst/>
            <a:gdLst/>
            <a:ahLst/>
            <a:cxnLst/>
            <a:rect l="l" t="t" r="r" b="b"/>
            <a:pathLst>
              <a:path w="869950">
                <a:moveTo>
                  <a:pt x="0" y="0"/>
                </a:moveTo>
                <a:lnTo>
                  <a:pt x="869374" y="1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409768" y="2901771"/>
            <a:ext cx="869950" cy="0"/>
          </a:xfrm>
          <a:custGeom>
            <a:avLst/>
            <a:gdLst/>
            <a:ahLst/>
            <a:cxnLst/>
            <a:rect l="l" t="t" r="r" b="b"/>
            <a:pathLst>
              <a:path w="869950">
                <a:moveTo>
                  <a:pt x="0" y="0"/>
                </a:moveTo>
                <a:lnTo>
                  <a:pt x="869374" y="1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274388" y="3663727"/>
            <a:ext cx="503555" cy="296545"/>
          </a:xfrm>
          <a:custGeom>
            <a:avLst/>
            <a:gdLst/>
            <a:ahLst/>
            <a:cxnLst/>
            <a:rect l="l" t="t" r="r" b="b"/>
            <a:pathLst>
              <a:path w="503554" h="296544">
                <a:moveTo>
                  <a:pt x="432292" y="29878"/>
                </a:moveTo>
                <a:lnTo>
                  <a:pt x="0" y="279678"/>
                </a:lnTo>
                <a:lnTo>
                  <a:pt x="9530" y="296172"/>
                </a:lnTo>
                <a:lnTo>
                  <a:pt x="441823" y="46371"/>
                </a:lnTo>
                <a:lnTo>
                  <a:pt x="432292" y="29878"/>
                </a:lnTo>
                <a:close/>
              </a:path>
              <a:path w="503554" h="296544">
                <a:moveTo>
                  <a:pt x="487516" y="23524"/>
                </a:moveTo>
                <a:lnTo>
                  <a:pt x="443288" y="23524"/>
                </a:lnTo>
                <a:lnTo>
                  <a:pt x="452819" y="40017"/>
                </a:lnTo>
                <a:lnTo>
                  <a:pt x="441823" y="46371"/>
                </a:lnTo>
                <a:lnTo>
                  <a:pt x="456120" y="71113"/>
                </a:lnTo>
                <a:lnTo>
                  <a:pt x="487516" y="23524"/>
                </a:lnTo>
                <a:close/>
              </a:path>
              <a:path w="503554" h="296544">
                <a:moveTo>
                  <a:pt x="443288" y="23524"/>
                </a:moveTo>
                <a:lnTo>
                  <a:pt x="432292" y="29878"/>
                </a:lnTo>
                <a:lnTo>
                  <a:pt x="441823" y="46371"/>
                </a:lnTo>
                <a:lnTo>
                  <a:pt x="452819" y="40017"/>
                </a:lnTo>
                <a:lnTo>
                  <a:pt x="443288" y="23524"/>
                </a:lnTo>
                <a:close/>
              </a:path>
              <a:path w="503554" h="296544">
                <a:moveTo>
                  <a:pt x="503035" y="0"/>
                </a:moveTo>
                <a:lnTo>
                  <a:pt x="417996" y="5137"/>
                </a:lnTo>
                <a:lnTo>
                  <a:pt x="432292" y="29878"/>
                </a:lnTo>
                <a:lnTo>
                  <a:pt x="443288" y="23524"/>
                </a:lnTo>
                <a:lnTo>
                  <a:pt x="487516" y="23524"/>
                </a:lnTo>
                <a:lnTo>
                  <a:pt x="50303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284104" y="2889144"/>
            <a:ext cx="527050" cy="309880"/>
          </a:xfrm>
          <a:custGeom>
            <a:avLst/>
            <a:gdLst/>
            <a:ahLst/>
            <a:cxnLst/>
            <a:rect l="l" t="t" r="r" b="b"/>
            <a:pathLst>
              <a:path w="527050" h="309880">
                <a:moveTo>
                  <a:pt x="456272" y="279919"/>
                </a:moveTo>
                <a:lnTo>
                  <a:pt x="441985" y="304666"/>
                </a:lnTo>
                <a:lnTo>
                  <a:pt x="527025" y="309769"/>
                </a:lnTo>
                <a:lnTo>
                  <a:pt x="511509" y="286269"/>
                </a:lnTo>
                <a:lnTo>
                  <a:pt x="467271" y="286269"/>
                </a:lnTo>
                <a:lnTo>
                  <a:pt x="456272" y="279919"/>
                </a:lnTo>
                <a:close/>
              </a:path>
              <a:path w="527050" h="309880">
                <a:moveTo>
                  <a:pt x="465797" y="263421"/>
                </a:moveTo>
                <a:lnTo>
                  <a:pt x="456272" y="279919"/>
                </a:lnTo>
                <a:lnTo>
                  <a:pt x="467271" y="286269"/>
                </a:lnTo>
                <a:lnTo>
                  <a:pt x="476794" y="269770"/>
                </a:lnTo>
                <a:lnTo>
                  <a:pt x="465797" y="263421"/>
                </a:lnTo>
                <a:close/>
              </a:path>
              <a:path w="527050" h="309880">
                <a:moveTo>
                  <a:pt x="480084" y="238674"/>
                </a:moveTo>
                <a:lnTo>
                  <a:pt x="465797" y="263421"/>
                </a:lnTo>
                <a:lnTo>
                  <a:pt x="476794" y="269770"/>
                </a:lnTo>
                <a:lnTo>
                  <a:pt x="467271" y="286269"/>
                </a:lnTo>
                <a:lnTo>
                  <a:pt x="511509" y="286269"/>
                </a:lnTo>
                <a:lnTo>
                  <a:pt x="480084" y="238674"/>
                </a:lnTo>
                <a:close/>
              </a:path>
              <a:path w="527050" h="309880">
                <a:moveTo>
                  <a:pt x="9525" y="0"/>
                </a:moveTo>
                <a:lnTo>
                  <a:pt x="0" y="16497"/>
                </a:lnTo>
                <a:lnTo>
                  <a:pt x="456272" y="279919"/>
                </a:lnTo>
                <a:lnTo>
                  <a:pt x="465797" y="263421"/>
                </a:lnTo>
                <a:lnTo>
                  <a:pt x="952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3778761" y="1827991"/>
            <a:ext cx="3428365" cy="1031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30275" marR="5080" indent="-918210">
              <a:lnSpc>
                <a:spcPct val="137500"/>
              </a:lnSpc>
              <a:spcBef>
                <a:spcPts val="100"/>
              </a:spcBef>
            </a:pPr>
            <a:r>
              <a:rPr sz="2400" b="1" spc="-150" dirty="0">
                <a:latin typeface="Arial"/>
                <a:cs typeface="Arial"/>
              </a:rPr>
              <a:t>mul </a:t>
            </a:r>
            <a:r>
              <a:rPr sz="2400" spc="-110" dirty="0">
                <a:latin typeface="Arial"/>
                <a:cs typeface="Arial"/>
              </a:rPr>
              <a:t>gate: </a:t>
            </a:r>
            <a:r>
              <a:rPr sz="2400" spc="-90" dirty="0">
                <a:latin typeface="Arial"/>
                <a:cs typeface="Arial"/>
              </a:rPr>
              <a:t>“swap</a:t>
            </a:r>
            <a:r>
              <a:rPr sz="2400" spc="-185" dirty="0">
                <a:latin typeface="Arial"/>
                <a:cs typeface="Arial"/>
              </a:rPr>
              <a:t> </a:t>
            </a:r>
            <a:r>
              <a:rPr sz="2400" spc="10" dirty="0">
                <a:latin typeface="Arial"/>
                <a:cs typeface="Arial"/>
              </a:rPr>
              <a:t>multiplier”  </a:t>
            </a:r>
            <a:r>
              <a:rPr sz="2400" spc="-120" dirty="0">
                <a:solidFill>
                  <a:srgbClr val="6AA84F"/>
                </a:solidFill>
                <a:latin typeface="Arial"/>
                <a:cs typeface="Arial"/>
              </a:rPr>
              <a:t>2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618521" y="2998424"/>
            <a:ext cx="193040" cy="824230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65"/>
              </a:spcBef>
            </a:pPr>
            <a:r>
              <a:rPr sz="2400" spc="-120" dirty="0">
                <a:solidFill>
                  <a:srgbClr val="6AA84F"/>
                </a:solidFill>
                <a:latin typeface="Arial"/>
                <a:cs typeface="Arial"/>
              </a:rPr>
              <a:t>6</a:t>
            </a:r>
            <a:endParaRPr sz="2400">
              <a:latin typeface="Arial"/>
              <a:cs typeface="Arial"/>
            </a:endParaRPr>
          </a:p>
          <a:p>
            <a:pPr marL="25400">
              <a:lnSpc>
                <a:spcPct val="100000"/>
              </a:lnSpc>
              <a:spcBef>
                <a:spcPts val="260"/>
              </a:spcBef>
            </a:pPr>
            <a:r>
              <a:rPr sz="2400" spc="-120" dirty="0">
                <a:solidFill>
                  <a:srgbClr val="CC4125"/>
                </a:solidFill>
                <a:latin typeface="Arial"/>
                <a:cs typeface="Arial"/>
              </a:rPr>
              <a:t>5</a:t>
            </a:r>
            <a:endParaRPr sz="24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268500" y="2873455"/>
            <a:ext cx="1002665" cy="1442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47625" algn="ctr">
              <a:lnSpc>
                <a:spcPct val="100000"/>
              </a:lnSpc>
              <a:spcBef>
                <a:spcPts val="100"/>
              </a:spcBef>
            </a:pPr>
            <a:r>
              <a:rPr sz="2400" spc="75" dirty="0">
                <a:solidFill>
                  <a:srgbClr val="CC4125"/>
                </a:solidFill>
                <a:latin typeface="Arial"/>
                <a:cs typeface="Arial"/>
              </a:rPr>
              <a:t>5</a:t>
            </a:r>
            <a:r>
              <a:rPr sz="2400" spc="60" dirty="0">
                <a:solidFill>
                  <a:srgbClr val="CC4125"/>
                </a:solidFill>
                <a:latin typeface="Arial"/>
                <a:cs typeface="Arial"/>
              </a:rPr>
              <a:t>*</a:t>
            </a:r>
            <a:r>
              <a:rPr sz="2400" spc="-165" dirty="0">
                <a:solidFill>
                  <a:srgbClr val="CC4125"/>
                </a:solidFill>
                <a:latin typeface="Arial"/>
                <a:cs typeface="Arial"/>
              </a:rPr>
              <a:t>3=</a:t>
            </a:r>
            <a:r>
              <a:rPr sz="2400" spc="-125" dirty="0">
                <a:solidFill>
                  <a:srgbClr val="CC4125"/>
                </a:solidFill>
                <a:latin typeface="Arial"/>
                <a:cs typeface="Arial"/>
              </a:rPr>
              <a:t>15</a:t>
            </a:r>
            <a:endParaRPr sz="2400" dirty="0">
              <a:latin typeface="Arial"/>
              <a:cs typeface="Arial"/>
            </a:endParaRPr>
          </a:p>
          <a:p>
            <a:pPr marL="33655" algn="ctr">
              <a:lnSpc>
                <a:spcPct val="100000"/>
              </a:lnSpc>
              <a:spcBef>
                <a:spcPts val="1920"/>
              </a:spcBef>
            </a:pPr>
            <a:r>
              <a:rPr sz="2400" spc="-120" dirty="0">
                <a:solidFill>
                  <a:srgbClr val="6AA84F"/>
                </a:solidFill>
                <a:latin typeface="Arial"/>
                <a:cs typeface="Arial"/>
              </a:rPr>
              <a:t>3</a:t>
            </a:r>
            <a:endParaRPr sz="2400" dirty="0">
              <a:latin typeface="Arial"/>
              <a:cs typeface="Arial"/>
            </a:endParaRPr>
          </a:p>
          <a:p>
            <a:pPr marL="55244" algn="ctr">
              <a:lnSpc>
                <a:spcPct val="100000"/>
              </a:lnSpc>
              <a:spcBef>
                <a:spcPts val="600"/>
              </a:spcBef>
            </a:pPr>
            <a:r>
              <a:rPr sz="2400" spc="75" dirty="0">
                <a:solidFill>
                  <a:srgbClr val="CC4125"/>
                </a:solidFill>
                <a:latin typeface="Arial"/>
                <a:cs typeface="Arial"/>
              </a:rPr>
              <a:t>2</a:t>
            </a:r>
            <a:r>
              <a:rPr sz="2400" spc="60" dirty="0">
                <a:solidFill>
                  <a:srgbClr val="CC4125"/>
                </a:solidFill>
                <a:latin typeface="Arial"/>
                <a:cs typeface="Arial"/>
              </a:rPr>
              <a:t>*</a:t>
            </a:r>
            <a:r>
              <a:rPr sz="2400" spc="-165" dirty="0">
                <a:solidFill>
                  <a:srgbClr val="CC4125"/>
                </a:solidFill>
                <a:latin typeface="Arial"/>
                <a:cs typeface="Arial"/>
              </a:rPr>
              <a:t>5=</a:t>
            </a:r>
            <a:r>
              <a:rPr sz="2400" spc="-125" dirty="0">
                <a:solidFill>
                  <a:srgbClr val="CC4125"/>
                </a:solidFill>
                <a:latin typeface="Arial"/>
                <a:cs typeface="Arial"/>
              </a:rPr>
              <a:t>10</a:t>
            </a:r>
            <a:endParaRPr sz="2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5814453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32739"/>
            <a:ext cx="517461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04" dirty="0"/>
              <a:t>Patterns </a:t>
            </a:r>
            <a:r>
              <a:rPr spc="-75" dirty="0"/>
              <a:t>in </a:t>
            </a:r>
            <a:r>
              <a:rPr spc="-175" dirty="0"/>
              <a:t>Gradient</a:t>
            </a:r>
            <a:r>
              <a:rPr spc="-395" dirty="0"/>
              <a:t> </a:t>
            </a:r>
            <a:r>
              <a:rPr spc="-220" dirty="0"/>
              <a:t>Flow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5768623" y="3346230"/>
            <a:ext cx="45910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135" dirty="0">
                <a:latin typeface="Arial"/>
                <a:cs typeface="Arial"/>
              </a:rPr>
              <a:t>m</a:t>
            </a:r>
            <a:r>
              <a:rPr sz="2000" spc="-105" dirty="0">
                <a:latin typeface="Arial"/>
                <a:cs typeface="Arial"/>
              </a:rPr>
              <a:t>a</a:t>
            </a:r>
            <a:r>
              <a:rPr sz="2000" spc="-135" dirty="0">
                <a:latin typeface="Arial"/>
                <a:cs typeface="Arial"/>
              </a:rPr>
              <a:t>x</a:t>
            </a:r>
            <a:endParaRPr sz="2000">
              <a:latin typeface="Arial"/>
              <a:cs typeface="Arial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5692545" y="3231452"/>
            <a:ext cx="603250" cy="603250"/>
          </a:xfrm>
          <a:custGeom>
            <a:avLst/>
            <a:gdLst/>
            <a:ahLst/>
            <a:cxnLst/>
            <a:rect l="l" t="t" r="r" b="b"/>
            <a:pathLst>
              <a:path w="603250" h="603250">
                <a:moveTo>
                  <a:pt x="0" y="301321"/>
                </a:moveTo>
                <a:lnTo>
                  <a:pt x="3943" y="252445"/>
                </a:lnTo>
                <a:lnTo>
                  <a:pt x="15361" y="206080"/>
                </a:lnTo>
                <a:lnTo>
                  <a:pt x="33632" y="162846"/>
                </a:lnTo>
                <a:lnTo>
                  <a:pt x="58137" y="123364"/>
                </a:lnTo>
                <a:lnTo>
                  <a:pt x="88255" y="88255"/>
                </a:lnTo>
                <a:lnTo>
                  <a:pt x="123364" y="58137"/>
                </a:lnTo>
                <a:lnTo>
                  <a:pt x="162846" y="33632"/>
                </a:lnTo>
                <a:lnTo>
                  <a:pt x="206080" y="15361"/>
                </a:lnTo>
                <a:lnTo>
                  <a:pt x="252445" y="3943"/>
                </a:lnTo>
                <a:lnTo>
                  <a:pt x="301321" y="0"/>
                </a:lnTo>
                <a:lnTo>
                  <a:pt x="350197" y="3943"/>
                </a:lnTo>
                <a:lnTo>
                  <a:pt x="396562" y="15361"/>
                </a:lnTo>
                <a:lnTo>
                  <a:pt x="439796" y="33632"/>
                </a:lnTo>
                <a:lnTo>
                  <a:pt x="479278" y="58137"/>
                </a:lnTo>
                <a:lnTo>
                  <a:pt x="514387" y="88255"/>
                </a:lnTo>
                <a:lnTo>
                  <a:pt x="544505" y="123364"/>
                </a:lnTo>
                <a:lnTo>
                  <a:pt x="569010" y="162846"/>
                </a:lnTo>
                <a:lnTo>
                  <a:pt x="587281" y="206080"/>
                </a:lnTo>
                <a:lnTo>
                  <a:pt x="598699" y="252445"/>
                </a:lnTo>
                <a:lnTo>
                  <a:pt x="602643" y="301321"/>
                </a:lnTo>
                <a:lnTo>
                  <a:pt x="598699" y="350197"/>
                </a:lnTo>
                <a:lnTo>
                  <a:pt x="587281" y="396562"/>
                </a:lnTo>
                <a:lnTo>
                  <a:pt x="569010" y="439796"/>
                </a:lnTo>
                <a:lnTo>
                  <a:pt x="544505" y="479278"/>
                </a:lnTo>
                <a:lnTo>
                  <a:pt x="514387" y="514387"/>
                </a:lnTo>
                <a:lnTo>
                  <a:pt x="479278" y="544505"/>
                </a:lnTo>
                <a:lnTo>
                  <a:pt x="439796" y="569010"/>
                </a:lnTo>
                <a:lnTo>
                  <a:pt x="396562" y="587281"/>
                </a:lnTo>
                <a:lnTo>
                  <a:pt x="350197" y="598699"/>
                </a:lnTo>
                <a:lnTo>
                  <a:pt x="301321" y="602643"/>
                </a:lnTo>
                <a:lnTo>
                  <a:pt x="252445" y="598699"/>
                </a:lnTo>
                <a:lnTo>
                  <a:pt x="206080" y="587281"/>
                </a:lnTo>
                <a:lnTo>
                  <a:pt x="162846" y="569010"/>
                </a:lnTo>
                <a:lnTo>
                  <a:pt x="123364" y="544505"/>
                </a:lnTo>
                <a:lnTo>
                  <a:pt x="88255" y="514387"/>
                </a:lnTo>
                <a:lnTo>
                  <a:pt x="58137" y="479278"/>
                </a:lnTo>
                <a:lnTo>
                  <a:pt x="33632" y="439796"/>
                </a:lnTo>
                <a:lnTo>
                  <a:pt x="15361" y="396562"/>
                </a:lnTo>
                <a:lnTo>
                  <a:pt x="3943" y="350197"/>
                </a:lnTo>
                <a:lnTo>
                  <a:pt x="0" y="301321"/>
                </a:lnTo>
                <a:close/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320922" y="3494681"/>
            <a:ext cx="869950" cy="76200"/>
          </a:xfrm>
          <a:custGeom>
            <a:avLst/>
            <a:gdLst/>
            <a:ahLst/>
            <a:cxnLst/>
            <a:rect l="l" t="t" r="r" b="b"/>
            <a:pathLst>
              <a:path w="869950" h="76200">
                <a:moveTo>
                  <a:pt x="793173" y="47624"/>
                </a:moveTo>
                <a:lnTo>
                  <a:pt x="793173" y="76199"/>
                </a:lnTo>
                <a:lnTo>
                  <a:pt x="850323" y="47624"/>
                </a:lnTo>
                <a:lnTo>
                  <a:pt x="793173" y="47624"/>
                </a:lnTo>
                <a:close/>
              </a:path>
              <a:path w="869950" h="76200">
                <a:moveTo>
                  <a:pt x="793173" y="28574"/>
                </a:moveTo>
                <a:lnTo>
                  <a:pt x="793173" y="47624"/>
                </a:lnTo>
                <a:lnTo>
                  <a:pt x="805873" y="47624"/>
                </a:lnTo>
                <a:lnTo>
                  <a:pt x="805873" y="28574"/>
                </a:lnTo>
                <a:lnTo>
                  <a:pt x="793173" y="28574"/>
                </a:lnTo>
                <a:close/>
              </a:path>
              <a:path w="869950" h="76200">
                <a:moveTo>
                  <a:pt x="793173" y="0"/>
                </a:moveTo>
                <a:lnTo>
                  <a:pt x="793173" y="28574"/>
                </a:lnTo>
                <a:lnTo>
                  <a:pt x="805873" y="28574"/>
                </a:lnTo>
                <a:lnTo>
                  <a:pt x="805873" y="47624"/>
                </a:lnTo>
                <a:lnTo>
                  <a:pt x="850325" y="47623"/>
                </a:lnTo>
                <a:lnTo>
                  <a:pt x="869373" y="38099"/>
                </a:lnTo>
                <a:lnTo>
                  <a:pt x="793173" y="0"/>
                </a:lnTo>
                <a:close/>
              </a:path>
              <a:path w="869950" h="76200">
                <a:moveTo>
                  <a:pt x="0" y="28573"/>
                </a:moveTo>
                <a:lnTo>
                  <a:pt x="0" y="47623"/>
                </a:lnTo>
                <a:lnTo>
                  <a:pt x="793173" y="47624"/>
                </a:lnTo>
                <a:lnTo>
                  <a:pt x="793173" y="28574"/>
                </a:lnTo>
                <a:lnTo>
                  <a:pt x="0" y="2857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364798" y="4039349"/>
            <a:ext cx="869950" cy="0"/>
          </a:xfrm>
          <a:custGeom>
            <a:avLst/>
            <a:gdLst/>
            <a:ahLst/>
            <a:cxnLst/>
            <a:rect l="l" t="t" r="r" b="b"/>
            <a:pathLst>
              <a:path w="869950">
                <a:moveTo>
                  <a:pt x="0" y="0"/>
                </a:moveTo>
                <a:lnTo>
                  <a:pt x="869374" y="1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364798" y="2982724"/>
            <a:ext cx="869950" cy="0"/>
          </a:xfrm>
          <a:custGeom>
            <a:avLst/>
            <a:gdLst/>
            <a:ahLst/>
            <a:cxnLst/>
            <a:rect l="l" t="t" r="r" b="b"/>
            <a:pathLst>
              <a:path w="869950">
                <a:moveTo>
                  <a:pt x="0" y="0"/>
                </a:moveTo>
                <a:lnTo>
                  <a:pt x="869374" y="1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229418" y="3744679"/>
            <a:ext cx="503555" cy="296545"/>
          </a:xfrm>
          <a:custGeom>
            <a:avLst/>
            <a:gdLst/>
            <a:ahLst/>
            <a:cxnLst/>
            <a:rect l="l" t="t" r="r" b="b"/>
            <a:pathLst>
              <a:path w="503554" h="296545">
                <a:moveTo>
                  <a:pt x="432292" y="29876"/>
                </a:moveTo>
                <a:lnTo>
                  <a:pt x="0" y="279677"/>
                </a:lnTo>
                <a:lnTo>
                  <a:pt x="9530" y="296172"/>
                </a:lnTo>
                <a:lnTo>
                  <a:pt x="441823" y="46371"/>
                </a:lnTo>
                <a:lnTo>
                  <a:pt x="432292" y="29876"/>
                </a:lnTo>
                <a:close/>
              </a:path>
              <a:path w="503554" h="296545">
                <a:moveTo>
                  <a:pt x="487517" y="23522"/>
                </a:moveTo>
                <a:lnTo>
                  <a:pt x="443288" y="23522"/>
                </a:lnTo>
                <a:lnTo>
                  <a:pt x="452819" y="40017"/>
                </a:lnTo>
                <a:lnTo>
                  <a:pt x="441823" y="46371"/>
                </a:lnTo>
                <a:lnTo>
                  <a:pt x="456120" y="71113"/>
                </a:lnTo>
                <a:lnTo>
                  <a:pt x="487517" y="23522"/>
                </a:lnTo>
                <a:close/>
              </a:path>
              <a:path w="503554" h="296545">
                <a:moveTo>
                  <a:pt x="443288" y="23522"/>
                </a:moveTo>
                <a:lnTo>
                  <a:pt x="432292" y="29876"/>
                </a:lnTo>
                <a:lnTo>
                  <a:pt x="441823" y="46371"/>
                </a:lnTo>
                <a:lnTo>
                  <a:pt x="452819" y="40017"/>
                </a:lnTo>
                <a:lnTo>
                  <a:pt x="443288" y="23522"/>
                </a:lnTo>
                <a:close/>
              </a:path>
              <a:path w="503554" h="296545">
                <a:moveTo>
                  <a:pt x="503035" y="0"/>
                </a:moveTo>
                <a:lnTo>
                  <a:pt x="417996" y="5135"/>
                </a:lnTo>
                <a:lnTo>
                  <a:pt x="432292" y="29876"/>
                </a:lnTo>
                <a:lnTo>
                  <a:pt x="443288" y="23522"/>
                </a:lnTo>
                <a:lnTo>
                  <a:pt x="487517" y="23522"/>
                </a:lnTo>
                <a:lnTo>
                  <a:pt x="50303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239134" y="2970096"/>
            <a:ext cx="527050" cy="309880"/>
          </a:xfrm>
          <a:custGeom>
            <a:avLst/>
            <a:gdLst/>
            <a:ahLst/>
            <a:cxnLst/>
            <a:rect l="l" t="t" r="r" b="b"/>
            <a:pathLst>
              <a:path w="527050" h="309879">
                <a:moveTo>
                  <a:pt x="456272" y="279919"/>
                </a:moveTo>
                <a:lnTo>
                  <a:pt x="441985" y="304665"/>
                </a:lnTo>
                <a:lnTo>
                  <a:pt x="527025" y="309769"/>
                </a:lnTo>
                <a:lnTo>
                  <a:pt x="511509" y="286269"/>
                </a:lnTo>
                <a:lnTo>
                  <a:pt x="467271" y="286269"/>
                </a:lnTo>
                <a:lnTo>
                  <a:pt x="456272" y="279919"/>
                </a:lnTo>
                <a:close/>
              </a:path>
              <a:path w="527050" h="309879">
                <a:moveTo>
                  <a:pt x="465797" y="263421"/>
                </a:moveTo>
                <a:lnTo>
                  <a:pt x="456272" y="279919"/>
                </a:lnTo>
                <a:lnTo>
                  <a:pt x="467271" y="286269"/>
                </a:lnTo>
                <a:lnTo>
                  <a:pt x="476794" y="269770"/>
                </a:lnTo>
                <a:lnTo>
                  <a:pt x="465797" y="263421"/>
                </a:lnTo>
                <a:close/>
              </a:path>
              <a:path w="527050" h="309879">
                <a:moveTo>
                  <a:pt x="480084" y="238674"/>
                </a:moveTo>
                <a:lnTo>
                  <a:pt x="465797" y="263421"/>
                </a:lnTo>
                <a:lnTo>
                  <a:pt x="476794" y="269770"/>
                </a:lnTo>
                <a:lnTo>
                  <a:pt x="467271" y="286269"/>
                </a:lnTo>
                <a:lnTo>
                  <a:pt x="511509" y="286269"/>
                </a:lnTo>
                <a:lnTo>
                  <a:pt x="480084" y="238674"/>
                </a:lnTo>
                <a:close/>
              </a:path>
              <a:path w="527050" h="309879">
                <a:moveTo>
                  <a:pt x="9525" y="0"/>
                </a:moveTo>
                <a:lnTo>
                  <a:pt x="0" y="16497"/>
                </a:lnTo>
                <a:lnTo>
                  <a:pt x="456272" y="279919"/>
                </a:lnTo>
                <a:lnTo>
                  <a:pt x="465797" y="263421"/>
                </a:lnTo>
                <a:lnTo>
                  <a:pt x="952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6573551" y="3079022"/>
            <a:ext cx="193040" cy="824230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65"/>
              </a:spcBef>
            </a:pPr>
            <a:r>
              <a:rPr sz="2400" spc="-120" dirty="0">
                <a:solidFill>
                  <a:srgbClr val="6AA84F"/>
                </a:solidFill>
                <a:latin typeface="Arial"/>
                <a:cs typeface="Arial"/>
              </a:rPr>
              <a:t>5</a:t>
            </a:r>
            <a:endParaRPr sz="2400">
              <a:latin typeface="Arial"/>
              <a:cs typeface="Arial"/>
            </a:endParaRPr>
          </a:p>
          <a:p>
            <a:pPr marL="25400">
              <a:lnSpc>
                <a:spcPct val="100000"/>
              </a:lnSpc>
              <a:spcBef>
                <a:spcPts val="260"/>
              </a:spcBef>
            </a:pPr>
            <a:r>
              <a:rPr sz="2400" spc="-120" dirty="0">
                <a:solidFill>
                  <a:srgbClr val="CC4125"/>
                </a:solidFill>
                <a:latin typeface="Arial"/>
                <a:cs typeface="Arial"/>
              </a:rPr>
              <a:t>9</a:t>
            </a:r>
            <a:endParaRPr sz="240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4641621" y="2969293"/>
            <a:ext cx="194310" cy="1427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20" dirty="0">
                <a:solidFill>
                  <a:srgbClr val="CC4125"/>
                </a:solidFill>
                <a:latin typeface="Arial"/>
                <a:cs typeface="Arial"/>
              </a:rPr>
              <a:t>0</a:t>
            </a:r>
            <a:endParaRPr sz="2400">
              <a:latin typeface="Arial"/>
              <a:cs typeface="Arial"/>
            </a:endParaRPr>
          </a:p>
          <a:p>
            <a:pPr marL="22225">
              <a:lnSpc>
                <a:spcPct val="100000"/>
              </a:lnSpc>
              <a:spcBef>
                <a:spcPts val="1825"/>
              </a:spcBef>
            </a:pPr>
            <a:r>
              <a:rPr sz="2400" spc="-120" dirty="0">
                <a:solidFill>
                  <a:srgbClr val="6AA84F"/>
                </a:solidFill>
                <a:latin typeface="Arial"/>
                <a:cs typeface="Arial"/>
              </a:rPr>
              <a:t>5</a:t>
            </a:r>
            <a:endParaRPr sz="2400">
              <a:latin typeface="Arial"/>
              <a:cs typeface="Arial"/>
            </a:endParaRPr>
          </a:p>
          <a:p>
            <a:pPr marL="26670">
              <a:lnSpc>
                <a:spcPct val="100000"/>
              </a:lnSpc>
              <a:spcBef>
                <a:spcPts val="575"/>
              </a:spcBef>
            </a:pPr>
            <a:r>
              <a:rPr sz="2400" spc="-120" dirty="0">
                <a:solidFill>
                  <a:srgbClr val="CC4125"/>
                </a:solidFill>
                <a:latin typeface="Arial"/>
                <a:cs typeface="Arial"/>
              </a:rPr>
              <a:t>9</a:t>
            </a:r>
            <a:endParaRPr sz="2400">
              <a:latin typeface="Arial"/>
              <a:cs typeface="Aria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3732250" y="2097566"/>
            <a:ext cx="3183890" cy="84264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31544" marR="5080" indent="-919480">
              <a:lnSpc>
                <a:spcPct val="111700"/>
              </a:lnSpc>
              <a:spcBef>
                <a:spcPts val="100"/>
              </a:spcBef>
            </a:pPr>
            <a:r>
              <a:rPr sz="2400" b="1" spc="-200" dirty="0">
                <a:latin typeface="Arial"/>
                <a:cs typeface="Arial"/>
              </a:rPr>
              <a:t>max </a:t>
            </a:r>
            <a:r>
              <a:rPr sz="2400" spc="-110" dirty="0">
                <a:latin typeface="Arial"/>
                <a:cs typeface="Arial"/>
              </a:rPr>
              <a:t>gate: </a:t>
            </a:r>
            <a:r>
              <a:rPr sz="2400" spc="-75" dirty="0">
                <a:latin typeface="Arial"/>
                <a:cs typeface="Arial"/>
              </a:rPr>
              <a:t>gradient </a:t>
            </a:r>
            <a:r>
              <a:rPr sz="2400" spc="-30" dirty="0">
                <a:latin typeface="Arial"/>
                <a:cs typeface="Arial"/>
              </a:rPr>
              <a:t>router  </a:t>
            </a:r>
            <a:r>
              <a:rPr sz="2400" spc="-120" dirty="0">
                <a:solidFill>
                  <a:srgbClr val="6AA84F"/>
                </a:solidFill>
                <a:latin typeface="Arial"/>
                <a:cs typeface="Arial"/>
              </a:rPr>
              <a:t>4</a:t>
            </a:r>
            <a:endParaRPr sz="24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9882792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36050"/>
            <a:ext cx="10175782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190" dirty="0"/>
              <a:t>Backward Propagation in Deep Neural Network</a:t>
            </a:r>
            <a:endParaRPr spc="-200" dirty="0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F8BB14E1-26FB-A543-B1EC-E514BD60C1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60947"/>
            <a:ext cx="12192000" cy="1896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90509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BDFA7A1A-2AFE-D54E-BC55-9A5D66F27D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4012"/>
            <a:ext cx="12192000" cy="6409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2718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FFEC87AF-1227-C64A-8716-4D55ED0E40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3132"/>
            <a:ext cx="12192000" cy="4197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38224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B3151947-B4DB-D14A-BBFA-6CD19DA0D8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1476"/>
            <a:ext cx="12192000" cy="6256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45328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, schematic&#10;&#10;Description automatically generated">
            <a:extLst>
              <a:ext uri="{FF2B5EF4-FFF2-40B4-BE49-F238E27FC236}">
                <a16:creationId xmlns:a16="http://schemas.microsoft.com/office/drawing/2014/main" id="{ED2B309A-A19F-084B-9BDB-80FA330FDE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7679"/>
            <a:ext cx="12192000" cy="6262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08537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36050"/>
            <a:ext cx="10175782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190" dirty="0"/>
              <a:t>Backward Propagation in Deep Neural Network</a:t>
            </a:r>
            <a:endParaRPr spc="-200" dirty="0"/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AFA30652-13A0-2946-9BEF-81BD4DA393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478" y="1318222"/>
            <a:ext cx="9398833" cy="5025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2401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36050"/>
            <a:ext cx="9581408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190" dirty="0"/>
              <a:t>Forward Propagation of Neural Networks</a:t>
            </a:r>
            <a:endParaRPr spc="-200" dirty="0"/>
          </a:p>
        </p:txBody>
      </p:sp>
      <p:sp>
        <p:nvSpPr>
          <p:cNvPr id="38" name="object 4">
            <a:extLst>
              <a:ext uri="{FF2B5EF4-FFF2-40B4-BE49-F238E27FC236}">
                <a16:creationId xmlns:a16="http://schemas.microsoft.com/office/drawing/2014/main" id="{E4019F80-E655-BC45-9D7F-46DE67214415}"/>
              </a:ext>
            </a:extLst>
          </p:cNvPr>
          <p:cNvSpPr txBox="1"/>
          <p:nvPr/>
        </p:nvSpPr>
        <p:spPr>
          <a:xfrm>
            <a:off x="772662" y="882395"/>
            <a:ext cx="4856480" cy="788036"/>
          </a:xfrm>
          <a:prstGeom prst="rect">
            <a:avLst/>
          </a:prstGeom>
        </p:spPr>
        <p:txBody>
          <a:bodyPr vert="horz" wrap="square" lIns="0" tIns="2927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210"/>
              </a:spcBef>
            </a:pPr>
            <a:r>
              <a:rPr lang="en-US" sz="3200" spc="-125" dirty="0">
                <a:latin typeface="Arial"/>
                <a:cs typeface="Arial"/>
              </a:rPr>
              <a:t>Deep</a:t>
            </a:r>
            <a:r>
              <a:rPr sz="3200" spc="-125" dirty="0">
                <a:latin typeface="Arial"/>
                <a:cs typeface="Arial"/>
              </a:rPr>
              <a:t> </a:t>
            </a:r>
            <a:r>
              <a:rPr sz="3200" spc="-135" dirty="0">
                <a:latin typeface="Arial"/>
                <a:cs typeface="Arial"/>
              </a:rPr>
              <a:t>Neural</a:t>
            </a:r>
            <a:r>
              <a:rPr sz="3200" spc="-270" dirty="0">
                <a:latin typeface="Arial"/>
                <a:cs typeface="Arial"/>
              </a:rPr>
              <a:t> </a:t>
            </a:r>
            <a:r>
              <a:rPr sz="3200" spc="-80" dirty="0">
                <a:latin typeface="Arial"/>
                <a:cs typeface="Arial"/>
              </a:rPr>
              <a:t>Network</a:t>
            </a:r>
            <a:endParaRPr sz="3200" dirty="0">
              <a:latin typeface="Arial"/>
              <a:cs typeface="Arial"/>
            </a:endParaRPr>
          </a:p>
        </p:txBody>
      </p:sp>
      <p:pic>
        <p:nvPicPr>
          <p:cNvPr id="25" name="Picture 24" descr="Diagram&#10;&#10;Description automatically generated">
            <a:extLst>
              <a:ext uri="{FF2B5EF4-FFF2-40B4-BE49-F238E27FC236}">
                <a16:creationId xmlns:a16="http://schemas.microsoft.com/office/drawing/2014/main" id="{1EF6CB76-DED6-1843-A778-21DCBBAF69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168" y="1670431"/>
            <a:ext cx="11668447" cy="4588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16066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863034" y="2559361"/>
            <a:ext cx="7294824" cy="521297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12700" marR="3396615" algn="ctr">
              <a:lnSpc>
                <a:spcPts val="3790"/>
              </a:lnSpc>
              <a:spcBef>
                <a:spcPts val="265"/>
              </a:spcBef>
            </a:pPr>
            <a:r>
              <a:rPr lang="en-US" sz="4000" spc="-90" dirty="0">
                <a:latin typeface="Arial"/>
                <a:cs typeface="Arial"/>
              </a:rPr>
              <a:t>Any Question ?</a:t>
            </a:r>
            <a:endParaRPr sz="40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716387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36050"/>
            <a:ext cx="9581408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190" dirty="0"/>
              <a:t>Loss Function</a:t>
            </a:r>
            <a:endParaRPr spc="-200" dirty="0"/>
          </a:p>
        </p:txBody>
      </p:sp>
      <p:pic>
        <p:nvPicPr>
          <p:cNvPr id="26" name="Picture 25" descr="Text, letter&#10;&#10;Description automatically generated">
            <a:extLst>
              <a:ext uri="{FF2B5EF4-FFF2-40B4-BE49-F238E27FC236}">
                <a16:creationId xmlns:a16="http://schemas.microsoft.com/office/drawing/2014/main" id="{86AA733E-9030-9740-B6E1-FF7A07412F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863" y="2375993"/>
            <a:ext cx="10032274" cy="3223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3392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6141457" y="2981532"/>
            <a:ext cx="483234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4400" spc="1030" dirty="0">
                <a:latin typeface="Arial Unicode MS"/>
                <a:cs typeface="Arial Unicode MS"/>
              </a:rPr>
              <a:t>w</a:t>
            </a:r>
            <a:endParaRPr sz="4400" dirty="0">
              <a:latin typeface="Arial Unicode MS"/>
              <a:cs typeface="Arial Unicode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616678" y="2534187"/>
            <a:ext cx="1084580" cy="706120"/>
          </a:xfrm>
          <a:custGeom>
            <a:avLst/>
            <a:gdLst/>
            <a:ahLst/>
            <a:cxnLst/>
            <a:rect l="l" t="t" r="r" b="b"/>
            <a:pathLst>
              <a:path w="1084579" h="706120">
                <a:moveTo>
                  <a:pt x="859355" y="0"/>
                </a:moveTo>
                <a:lnTo>
                  <a:pt x="849309" y="28649"/>
                </a:lnTo>
                <a:lnTo>
                  <a:pt x="890167" y="46381"/>
                </a:lnTo>
                <a:lnTo>
                  <a:pt x="925305" y="70926"/>
                </a:lnTo>
                <a:lnTo>
                  <a:pt x="954721" y="102285"/>
                </a:lnTo>
                <a:lnTo>
                  <a:pt x="978418" y="140456"/>
                </a:lnTo>
                <a:lnTo>
                  <a:pt x="996649" y="184698"/>
                </a:lnTo>
                <a:lnTo>
                  <a:pt x="1009672" y="234264"/>
                </a:lnTo>
                <a:lnTo>
                  <a:pt x="1017486" y="289156"/>
                </a:lnTo>
                <a:lnTo>
                  <a:pt x="1020090" y="349374"/>
                </a:lnTo>
                <a:lnTo>
                  <a:pt x="1017474" y="411626"/>
                </a:lnTo>
                <a:lnTo>
                  <a:pt x="1009625" y="468157"/>
                </a:lnTo>
                <a:lnTo>
                  <a:pt x="996545" y="518968"/>
                </a:lnTo>
                <a:lnTo>
                  <a:pt x="978232" y="564059"/>
                </a:lnTo>
                <a:lnTo>
                  <a:pt x="954547" y="602800"/>
                </a:lnTo>
                <a:lnTo>
                  <a:pt x="925351" y="634566"/>
                </a:lnTo>
                <a:lnTo>
                  <a:pt x="890644" y="659355"/>
                </a:lnTo>
                <a:lnTo>
                  <a:pt x="850426" y="677167"/>
                </a:lnTo>
                <a:lnTo>
                  <a:pt x="859355" y="705817"/>
                </a:lnTo>
                <a:lnTo>
                  <a:pt x="910678" y="687365"/>
                </a:lnTo>
                <a:lnTo>
                  <a:pt x="955628" y="660657"/>
                </a:lnTo>
                <a:lnTo>
                  <a:pt x="994207" y="625694"/>
                </a:lnTo>
                <a:lnTo>
                  <a:pt x="1026415" y="582476"/>
                </a:lnTo>
                <a:lnTo>
                  <a:pt x="1047310" y="542999"/>
                </a:lnTo>
                <a:lnTo>
                  <a:pt x="1063562" y="500323"/>
                </a:lnTo>
                <a:lnTo>
                  <a:pt x="1075171" y="454447"/>
                </a:lnTo>
                <a:lnTo>
                  <a:pt x="1082136" y="405370"/>
                </a:lnTo>
                <a:lnTo>
                  <a:pt x="1084458" y="353094"/>
                </a:lnTo>
                <a:lnTo>
                  <a:pt x="1082128" y="300937"/>
                </a:lnTo>
                <a:lnTo>
                  <a:pt x="1075141" y="251921"/>
                </a:lnTo>
                <a:lnTo>
                  <a:pt x="1063495" y="206045"/>
                </a:lnTo>
                <a:lnTo>
                  <a:pt x="1047192" y="163309"/>
                </a:lnTo>
                <a:lnTo>
                  <a:pt x="1026229" y="123713"/>
                </a:lnTo>
                <a:lnTo>
                  <a:pt x="993963" y="80332"/>
                </a:lnTo>
                <a:lnTo>
                  <a:pt x="955396" y="45253"/>
                </a:lnTo>
                <a:lnTo>
                  <a:pt x="910526" y="18475"/>
                </a:lnTo>
                <a:lnTo>
                  <a:pt x="859355" y="0"/>
                </a:lnTo>
                <a:close/>
              </a:path>
              <a:path w="1084579" h="706120">
                <a:moveTo>
                  <a:pt x="225102" y="0"/>
                </a:moveTo>
                <a:lnTo>
                  <a:pt x="173930" y="18475"/>
                </a:lnTo>
                <a:lnTo>
                  <a:pt x="129061" y="45253"/>
                </a:lnTo>
                <a:lnTo>
                  <a:pt x="90493" y="80332"/>
                </a:lnTo>
                <a:lnTo>
                  <a:pt x="58228" y="123713"/>
                </a:lnTo>
                <a:lnTo>
                  <a:pt x="37266" y="163309"/>
                </a:lnTo>
                <a:lnTo>
                  <a:pt x="20962" y="206045"/>
                </a:lnTo>
                <a:lnTo>
                  <a:pt x="9316" y="251921"/>
                </a:lnTo>
                <a:lnTo>
                  <a:pt x="2329" y="300937"/>
                </a:lnTo>
                <a:lnTo>
                  <a:pt x="0" y="353094"/>
                </a:lnTo>
                <a:lnTo>
                  <a:pt x="2321" y="405370"/>
                </a:lnTo>
                <a:lnTo>
                  <a:pt x="9286" y="454447"/>
                </a:lnTo>
                <a:lnTo>
                  <a:pt x="20895" y="500323"/>
                </a:lnTo>
                <a:lnTo>
                  <a:pt x="37147" y="542999"/>
                </a:lnTo>
                <a:lnTo>
                  <a:pt x="58042" y="582476"/>
                </a:lnTo>
                <a:lnTo>
                  <a:pt x="90249" y="625694"/>
                </a:lnTo>
                <a:lnTo>
                  <a:pt x="128828" y="660657"/>
                </a:lnTo>
                <a:lnTo>
                  <a:pt x="173779" y="687365"/>
                </a:lnTo>
                <a:lnTo>
                  <a:pt x="225102" y="705817"/>
                </a:lnTo>
                <a:lnTo>
                  <a:pt x="234031" y="677167"/>
                </a:lnTo>
                <a:lnTo>
                  <a:pt x="193813" y="659355"/>
                </a:lnTo>
                <a:lnTo>
                  <a:pt x="159106" y="634566"/>
                </a:lnTo>
                <a:lnTo>
                  <a:pt x="129910" y="602800"/>
                </a:lnTo>
                <a:lnTo>
                  <a:pt x="106225" y="564059"/>
                </a:lnTo>
                <a:lnTo>
                  <a:pt x="87912" y="518968"/>
                </a:lnTo>
                <a:lnTo>
                  <a:pt x="74831" y="468157"/>
                </a:lnTo>
                <a:lnTo>
                  <a:pt x="66983" y="411626"/>
                </a:lnTo>
                <a:lnTo>
                  <a:pt x="64367" y="349374"/>
                </a:lnTo>
                <a:lnTo>
                  <a:pt x="66983" y="289156"/>
                </a:lnTo>
                <a:lnTo>
                  <a:pt x="74831" y="234264"/>
                </a:lnTo>
                <a:lnTo>
                  <a:pt x="87912" y="184698"/>
                </a:lnTo>
                <a:lnTo>
                  <a:pt x="106225" y="140456"/>
                </a:lnTo>
                <a:lnTo>
                  <a:pt x="129979" y="102285"/>
                </a:lnTo>
                <a:lnTo>
                  <a:pt x="159385" y="70926"/>
                </a:lnTo>
                <a:lnTo>
                  <a:pt x="194441" y="46381"/>
                </a:lnTo>
                <a:lnTo>
                  <a:pt x="235148" y="28649"/>
                </a:lnTo>
                <a:lnTo>
                  <a:pt x="22510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606674" y="2328752"/>
            <a:ext cx="5860415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1159510" algn="l"/>
                <a:tab pos="5259070" algn="l"/>
              </a:tabLst>
            </a:pPr>
            <a:r>
              <a:rPr spc="-395" dirty="0">
                <a:latin typeface="Arial Unicode MS"/>
                <a:cs typeface="Arial Unicode MS"/>
              </a:rPr>
              <a:t>𝑤</a:t>
            </a:r>
            <a:r>
              <a:rPr sz="6600" spc="-592" baseline="27777" dirty="0">
                <a:latin typeface="Arial Unicode MS"/>
                <a:cs typeface="Arial Unicode MS"/>
              </a:rPr>
              <a:t>∗	</a:t>
            </a:r>
            <a:r>
              <a:rPr sz="6000" spc="975" dirty="0">
                <a:latin typeface="Arial Unicode MS"/>
                <a:cs typeface="Arial Unicode MS"/>
              </a:rPr>
              <a:t>=</a:t>
            </a:r>
            <a:r>
              <a:rPr sz="6000" spc="-540" dirty="0">
                <a:latin typeface="Arial Unicode MS"/>
                <a:cs typeface="Arial Unicode MS"/>
              </a:rPr>
              <a:t> </a:t>
            </a:r>
            <a:r>
              <a:rPr sz="6000" spc="-120" dirty="0">
                <a:latin typeface="Arial Unicode MS"/>
                <a:cs typeface="Arial Unicode MS"/>
              </a:rPr>
              <a:t>arg </a:t>
            </a:r>
            <a:r>
              <a:rPr sz="6000" spc="105" dirty="0">
                <a:latin typeface="Arial Unicode MS"/>
                <a:cs typeface="Arial Unicode MS"/>
              </a:rPr>
              <a:t>min</a:t>
            </a:r>
            <a:r>
              <a:rPr sz="6000" spc="-660" dirty="0">
                <a:latin typeface="Arial Unicode MS"/>
                <a:cs typeface="Arial Unicode MS"/>
              </a:rPr>
              <a:t> </a:t>
            </a:r>
            <a:r>
              <a:rPr sz="6000" spc="-2810" dirty="0">
                <a:latin typeface="Arial Unicode MS"/>
                <a:cs typeface="Arial Unicode MS"/>
              </a:rPr>
              <a:t>𝐿	</a:t>
            </a:r>
            <a:r>
              <a:rPr sz="6000" spc="-1570" dirty="0">
                <a:latin typeface="Arial Unicode MS"/>
                <a:cs typeface="Arial Unicode MS"/>
              </a:rPr>
              <a:t>𝑤</a:t>
            </a:r>
            <a:endParaRPr sz="6000" dirty="0">
              <a:latin typeface="Arial Unicode MS"/>
              <a:cs typeface="Arial Unicode MS"/>
            </a:endParaRPr>
          </a:p>
        </p:txBody>
      </p:sp>
      <p:sp>
        <p:nvSpPr>
          <p:cNvPr id="10" name="object 2">
            <a:extLst>
              <a:ext uri="{FF2B5EF4-FFF2-40B4-BE49-F238E27FC236}">
                <a16:creationId xmlns:a16="http://schemas.microsoft.com/office/drawing/2014/main" id="{7B600AC2-35F4-014B-AE0B-84D99673E8EB}"/>
              </a:ext>
            </a:extLst>
          </p:cNvPr>
          <p:cNvSpPr txBox="1">
            <a:spLocks/>
          </p:cNvSpPr>
          <p:nvPr/>
        </p:nvSpPr>
        <p:spPr>
          <a:xfrm>
            <a:off x="916939" y="336050"/>
            <a:ext cx="7550150" cy="628377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4000" spc="-200"/>
              <a:t>Training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7470015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32739"/>
            <a:ext cx="701992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900" spc="-180"/>
              <a:t>Stochastic </a:t>
            </a:r>
            <a:r>
              <a:rPr lang="en-US" sz="3900" spc="-125"/>
              <a:t>Gradient </a:t>
            </a:r>
            <a:r>
              <a:rPr lang="en-US" sz="3900" spc="-195"/>
              <a:t>Descent</a:t>
            </a:r>
            <a:r>
              <a:rPr lang="en-US" sz="3900" spc="-265"/>
              <a:t> </a:t>
            </a:r>
            <a:r>
              <a:rPr lang="en-US" sz="4000" spc="-445"/>
              <a:t>(SGD)</a:t>
            </a:r>
            <a:endParaRPr lang="en-US" sz="4000"/>
          </a:p>
        </p:txBody>
      </p:sp>
      <p:sp>
        <p:nvSpPr>
          <p:cNvPr id="4" name="object 4"/>
          <p:cNvSpPr txBox="1"/>
          <p:nvPr/>
        </p:nvSpPr>
        <p:spPr>
          <a:xfrm>
            <a:off x="8547110" y="2066035"/>
            <a:ext cx="3056890" cy="1114151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>
              <a:lnSpc>
                <a:spcPct val="98800"/>
              </a:lnSpc>
              <a:spcBef>
                <a:spcPts val="135"/>
              </a:spcBef>
            </a:pPr>
            <a:r>
              <a:rPr lang="en-US" sz="2400" spc="-90" dirty="0">
                <a:solidFill>
                  <a:srgbClr val="0070C0"/>
                </a:solidFill>
                <a:latin typeface="Arial"/>
                <a:cs typeface="Arial"/>
              </a:rPr>
              <a:t>Approximate</a:t>
            </a:r>
            <a:r>
              <a:rPr lang="en-US" sz="2400" spc="-90" dirty="0">
                <a:latin typeface="Arial"/>
                <a:cs typeface="Arial"/>
              </a:rPr>
              <a:t> </a:t>
            </a:r>
            <a:r>
              <a:rPr lang="en-US" sz="2400" spc="-140" dirty="0">
                <a:latin typeface="Arial"/>
                <a:cs typeface="Arial"/>
              </a:rPr>
              <a:t>sum </a:t>
            </a:r>
            <a:r>
              <a:rPr lang="en-US" sz="2400" spc="-125" dirty="0">
                <a:latin typeface="Arial"/>
                <a:cs typeface="Arial"/>
              </a:rPr>
              <a:t>using  </a:t>
            </a:r>
            <a:r>
              <a:rPr lang="en-US" sz="2400" spc="-190" dirty="0">
                <a:latin typeface="Arial"/>
                <a:cs typeface="Arial"/>
              </a:rPr>
              <a:t>a </a:t>
            </a:r>
            <a:r>
              <a:rPr lang="en-US" sz="2400" b="1" spc="-160" dirty="0">
                <a:solidFill>
                  <a:srgbClr val="FF0000"/>
                </a:solidFill>
                <a:latin typeface="Arial"/>
                <a:cs typeface="Arial"/>
              </a:rPr>
              <a:t>minibatch</a:t>
            </a:r>
            <a:r>
              <a:rPr lang="en-US" sz="2400" b="1" spc="-160" dirty="0">
                <a:latin typeface="Arial"/>
                <a:cs typeface="Arial"/>
              </a:rPr>
              <a:t> </a:t>
            </a:r>
            <a:r>
              <a:rPr lang="en-US" sz="2400" spc="-5" dirty="0">
                <a:latin typeface="Arial"/>
                <a:cs typeface="Arial"/>
              </a:rPr>
              <a:t>of</a:t>
            </a:r>
            <a:r>
              <a:rPr lang="en-US" sz="2400" spc="-75" dirty="0">
                <a:latin typeface="Arial"/>
                <a:cs typeface="Arial"/>
              </a:rPr>
              <a:t> </a:t>
            </a:r>
            <a:r>
              <a:rPr lang="en-US" sz="2400" spc="-125" dirty="0">
                <a:latin typeface="Arial"/>
                <a:cs typeface="Arial"/>
              </a:rPr>
              <a:t>32</a:t>
            </a:r>
            <a:r>
              <a:rPr lang="en-US" sz="2400" spc="-145" dirty="0">
                <a:latin typeface="Arial"/>
                <a:cs typeface="Arial"/>
              </a:rPr>
              <a:t> </a:t>
            </a:r>
            <a:r>
              <a:rPr lang="en-US" sz="2400" spc="260" dirty="0">
                <a:latin typeface="Arial"/>
                <a:cs typeface="Arial"/>
              </a:rPr>
              <a:t>/</a:t>
            </a:r>
            <a:r>
              <a:rPr lang="en-US" sz="2400" spc="-140" dirty="0">
                <a:latin typeface="Arial"/>
                <a:cs typeface="Arial"/>
              </a:rPr>
              <a:t> </a:t>
            </a:r>
            <a:r>
              <a:rPr lang="en-US" sz="2400" spc="-125" dirty="0">
                <a:latin typeface="Arial"/>
                <a:cs typeface="Arial"/>
              </a:rPr>
              <a:t>64</a:t>
            </a:r>
            <a:r>
              <a:rPr lang="en-US" sz="2400" spc="-140" dirty="0">
                <a:latin typeface="Arial"/>
                <a:cs typeface="Arial"/>
              </a:rPr>
              <a:t> </a:t>
            </a:r>
            <a:r>
              <a:rPr lang="en-US" sz="2400" spc="260" dirty="0">
                <a:latin typeface="Arial"/>
                <a:cs typeface="Arial"/>
              </a:rPr>
              <a:t>/</a:t>
            </a:r>
            <a:r>
              <a:rPr lang="en-US" sz="2400" spc="-140" dirty="0">
                <a:latin typeface="Arial"/>
                <a:cs typeface="Arial"/>
              </a:rPr>
              <a:t> </a:t>
            </a:r>
            <a:r>
              <a:rPr lang="en-US" sz="2400" spc="-125" dirty="0">
                <a:latin typeface="Arial"/>
                <a:cs typeface="Arial"/>
              </a:rPr>
              <a:t>128 </a:t>
            </a:r>
            <a:r>
              <a:rPr lang="en-US" sz="2400" spc="-145" dirty="0">
                <a:latin typeface="Arial"/>
                <a:cs typeface="Arial"/>
              </a:rPr>
              <a:t>examples</a:t>
            </a:r>
            <a:endParaRPr lang="en-US" sz="2400" dirty="0">
              <a:latin typeface="Arial"/>
              <a:cs typeface="Arial"/>
            </a:endParaRPr>
          </a:p>
        </p:txBody>
      </p:sp>
      <p:pic>
        <p:nvPicPr>
          <p:cNvPr id="31" name="Picture 30" descr="Chart, diagram, surface chart&#10;&#10;Description automatically generated">
            <a:extLst>
              <a:ext uri="{FF2B5EF4-FFF2-40B4-BE49-F238E27FC236}">
                <a16:creationId xmlns:a16="http://schemas.microsoft.com/office/drawing/2014/main" id="{39E012F3-AB0C-C745-9C7F-DD8F4FF5B2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618" y="1489434"/>
            <a:ext cx="8016993" cy="3724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2959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36050"/>
            <a:ext cx="9581408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190" dirty="0"/>
              <a:t>Backward Propagation</a:t>
            </a:r>
            <a:endParaRPr spc="-200" dirty="0"/>
          </a:p>
        </p:txBody>
      </p:sp>
      <p:sp>
        <p:nvSpPr>
          <p:cNvPr id="38" name="object 4">
            <a:extLst>
              <a:ext uri="{FF2B5EF4-FFF2-40B4-BE49-F238E27FC236}">
                <a16:creationId xmlns:a16="http://schemas.microsoft.com/office/drawing/2014/main" id="{E4019F80-E655-BC45-9D7F-46DE67214415}"/>
              </a:ext>
            </a:extLst>
          </p:cNvPr>
          <p:cNvSpPr txBox="1"/>
          <p:nvPr/>
        </p:nvSpPr>
        <p:spPr>
          <a:xfrm>
            <a:off x="699229" y="1479365"/>
            <a:ext cx="11006625" cy="1280479"/>
          </a:xfrm>
          <a:prstGeom prst="rect">
            <a:avLst/>
          </a:prstGeom>
        </p:spPr>
        <p:txBody>
          <a:bodyPr vert="horz" wrap="square" lIns="0" tIns="2927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210"/>
              </a:spcBef>
            </a:pPr>
            <a:r>
              <a:rPr lang="en-US" sz="3200" spc="-125" dirty="0">
                <a:solidFill>
                  <a:srgbClr val="C00000"/>
                </a:solidFill>
                <a:latin typeface="Arial"/>
                <a:cs typeface="Arial"/>
              </a:rPr>
              <a:t>Backpropagation is the method to calculate the gradients for every single weight of the neural network via computational graph. </a:t>
            </a:r>
            <a:endParaRPr sz="3200" dirty="0">
              <a:solidFill>
                <a:srgbClr val="C00000"/>
              </a:solidFill>
              <a:latin typeface="Arial"/>
              <a:cs typeface="Arial"/>
            </a:endParaRPr>
          </a:p>
        </p:txBody>
      </p: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A5C80080-997E-7043-9A83-10A30493AD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229" y="2886301"/>
            <a:ext cx="10553700" cy="3108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4513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2836</TotalTime>
  <Words>213</Words>
  <Application>Microsoft Macintosh PowerPoint</Application>
  <PresentationFormat>Widescreen</PresentationFormat>
  <Paragraphs>71</Paragraphs>
  <Slides>50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5" baseType="lpstr">
      <vt:lpstr>Arial Unicode MS</vt:lpstr>
      <vt:lpstr>Arial</vt:lpstr>
      <vt:lpstr>Calibri</vt:lpstr>
      <vt:lpstr>Calibri Light</vt:lpstr>
      <vt:lpstr>Office Theme</vt:lpstr>
      <vt:lpstr>ECE 884 Deep Learning</vt:lpstr>
      <vt:lpstr>Review of last lecture</vt:lpstr>
      <vt:lpstr>Today’s lecture</vt:lpstr>
      <vt:lpstr>Forward Propagation of Neural Networks</vt:lpstr>
      <vt:lpstr>Forward Propagation of Neural Networks</vt:lpstr>
      <vt:lpstr>Loss Function</vt:lpstr>
      <vt:lpstr>𝑤∗ = arg min 𝐿 𝑤</vt:lpstr>
      <vt:lpstr>Stochastic Gradient Descent (SGD)</vt:lpstr>
      <vt:lpstr>Backward Propagation</vt:lpstr>
      <vt:lpstr>PowerPoint Presentation</vt:lpstr>
      <vt:lpstr>Backpropagation:  Simple Example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Patterns in Gradient Flow</vt:lpstr>
      <vt:lpstr>Patterns in Gradient Flow</vt:lpstr>
      <vt:lpstr>Patterns in Gradient Flow</vt:lpstr>
      <vt:lpstr>Backward Propagation in Deep Neural Network</vt:lpstr>
      <vt:lpstr>PowerPoint Presentation</vt:lpstr>
      <vt:lpstr>PowerPoint Presentation</vt:lpstr>
      <vt:lpstr>PowerPoint Presentation</vt:lpstr>
      <vt:lpstr>PowerPoint Presentation</vt:lpstr>
      <vt:lpstr>Backward Propagation in Deep Neural Network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ECE 884 Deep Learning Systems</dc:title>
  <dc:creator>Zhang, Mi</dc:creator>
  <cp:lastModifiedBy>Zhang, Mi</cp:lastModifiedBy>
  <cp:revision>401</cp:revision>
  <dcterms:created xsi:type="dcterms:W3CDTF">2021-01-18T23:49:29Z</dcterms:created>
  <dcterms:modified xsi:type="dcterms:W3CDTF">2021-02-23T18:32:53Z</dcterms:modified>
</cp:coreProperties>
</file>